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1"/>
  </p:notesMasterIdLst>
  <p:sldIdLst>
    <p:sldId id="1809" r:id="rId6"/>
    <p:sldId id="1812" r:id="rId7"/>
    <p:sldId id="2711" r:id="rId8"/>
    <p:sldId id="2718" r:id="rId9"/>
    <p:sldId id="1801" r:id="rId10"/>
    <p:sldId id="2713" r:id="rId11"/>
    <p:sldId id="2708" r:id="rId12"/>
    <p:sldId id="2712" r:id="rId13"/>
    <p:sldId id="1813" r:id="rId14"/>
    <p:sldId id="1376" r:id="rId15"/>
    <p:sldId id="1339" r:id="rId16"/>
    <p:sldId id="1377" r:id="rId17"/>
    <p:sldId id="2720" r:id="rId18"/>
    <p:sldId id="2716" r:id="rId19"/>
    <p:sldId id="133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2839" autoAdjust="0"/>
  </p:normalViewPr>
  <p:slideViewPr>
    <p:cSldViewPr snapToGrid="0">
      <p:cViewPr varScale="1">
        <p:scale>
          <a:sx n="27" d="100"/>
          <a:sy n="27" d="100"/>
        </p:scale>
        <p:origin x="23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45356-EB8D-43EF-994D-63D4868D05A1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AEC97-E23E-47CC-AD10-80E49B88322B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56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opportunity</a:t>
            </a:r>
            <a:r>
              <a:rPr lang="nb-NO" dirty="0"/>
              <a:t> to </a:t>
            </a:r>
            <a:r>
              <a:rPr lang="nb-NO" dirty="0" err="1"/>
              <a:t>speak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 </a:t>
            </a:r>
            <a:r>
              <a:rPr lang="nb-NO" dirty="0" err="1"/>
              <a:t>today</a:t>
            </a:r>
            <a:r>
              <a:rPr lang="nb-NO" dirty="0"/>
              <a:t>.   </a:t>
            </a:r>
          </a:p>
          <a:p>
            <a:endParaRPr lang="nb-NO" dirty="0"/>
          </a:p>
          <a:p>
            <a:r>
              <a:rPr lang="nb-NO" dirty="0"/>
              <a:t>My </a:t>
            </a:r>
            <a:r>
              <a:rPr lang="nb-NO" dirty="0" err="1"/>
              <a:t>name</a:t>
            </a:r>
            <a:r>
              <a:rPr lang="nb-NO" dirty="0"/>
              <a:t> is Ann-Helen Hopland and I </a:t>
            </a:r>
            <a:r>
              <a:rPr lang="nb-NO" dirty="0" err="1"/>
              <a:t>work</a:t>
            </a:r>
            <a:r>
              <a:rPr lang="nb-NO" dirty="0"/>
              <a:t> as a </a:t>
            </a:r>
            <a:r>
              <a:rPr lang="nb-NO" dirty="0" err="1"/>
              <a:t>senioradvisor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Equality</a:t>
            </a:r>
            <a:r>
              <a:rPr lang="nb-NO" dirty="0"/>
              <a:t> and Anti-</a:t>
            </a:r>
            <a:r>
              <a:rPr lang="nb-NO" dirty="0" err="1"/>
              <a:t>discrimination</a:t>
            </a:r>
            <a:r>
              <a:rPr lang="nb-NO" dirty="0"/>
              <a:t> ombud </a:t>
            </a:r>
            <a:r>
              <a:rPr lang="nb-NO" dirty="0" err="1"/>
              <a:t>here</a:t>
            </a:r>
            <a:r>
              <a:rPr lang="nb-NO" dirty="0"/>
              <a:t> in Norway.  I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ombud a </a:t>
            </a:r>
            <a:r>
              <a:rPr lang="nb-NO" dirty="0" err="1"/>
              <a:t>little</a:t>
            </a:r>
            <a:r>
              <a:rPr lang="nb-NO" dirty="0"/>
              <a:t> over a </a:t>
            </a:r>
            <a:r>
              <a:rPr lang="nb-NO" dirty="0" err="1"/>
              <a:t>year</a:t>
            </a:r>
            <a:r>
              <a:rPr lang="nb-NO" dirty="0"/>
              <a:t> </a:t>
            </a:r>
            <a:r>
              <a:rPr lang="nb-NO" dirty="0" err="1"/>
              <a:t>now</a:t>
            </a:r>
            <a:r>
              <a:rPr lang="nb-NO" dirty="0"/>
              <a:t> and most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time </a:t>
            </a:r>
            <a:r>
              <a:rPr lang="nb-NO" dirty="0" err="1"/>
              <a:t>working</a:t>
            </a:r>
            <a:r>
              <a:rPr lang="nb-NO" dirty="0"/>
              <a:t> from </a:t>
            </a:r>
            <a:r>
              <a:rPr lang="nb-NO" dirty="0" err="1"/>
              <a:t>home</a:t>
            </a:r>
            <a:r>
              <a:rPr lang="nb-NO" dirty="0"/>
              <a:t> during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pandemic</a:t>
            </a:r>
            <a:r>
              <a:rPr lang="nb-NO" dirty="0"/>
              <a:t>.  </a:t>
            </a:r>
          </a:p>
          <a:p>
            <a:endParaRPr lang="nb-NO" dirty="0"/>
          </a:p>
          <a:p>
            <a:r>
              <a:rPr lang="nb-NO" dirty="0"/>
              <a:t>I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asked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host </a:t>
            </a:r>
            <a:r>
              <a:rPr lang="nb-NO" dirty="0" err="1"/>
              <a:t>here</a:t>
            </a:r>
            <a:r>
              <a:rPr lang="nb-NO" dirty="0"/>
              <a:t> </a:t>
            </a:r>
            <a:r>
              <a:rPr lang="nb-NO" dirty="0" err="1"/>
              <a:t>today</a:t>
            </a:r>
            <a:r>
              <a:rPr lang="nb-NO" dirty="0"/>
              <a:t> to </a:t>
            </a:r>
            <a:r>
              <a:rPr lang="nb-NO" dirty="0" err="1"/>
              <a:t>say</a:t>
            </a:r>
            <a:r>
              <a:rPr lang="nb-NO" dirty="0"/>
              <a:t> a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my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tasks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Ombud, </a:t>
            </a:r>
            <a:r>
              <a:rPr lang="nb-NO" dirty="0" err="1"/>
              <a:t>called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Activity and Reporting </a:t>
            </a:r>
            <a:r>
              <a:rPr lang="nb-NO" dirty="0" err="1"/>
              <a:t>Duty</a:t>
            </a:r>
            <a:r>
              <a:rPr lang="nb-NO" dirty="0"/>
              <a:t>.  This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law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governs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structural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promoting</a:t>
            </a:r>
            <a:r>
              <a:rPr lang="nb-NO" dirty="0"/>
              <a:t> </a:t>
            </a:r>
            <a:r>
              <a:rPr lang="nb-NO" dirty="0" err="1"/>
              <a:t>equality</a:t>
            </a:r>
            <a:r>
              <a:rPr lang="nb-NO" dirty="0"/>
              <a:t> and hinder </a:t>
            </a:r>
            <a:r>
              <a:rPr lang="nb-NO" dirty="0" err="1"/>
              <a:t>discrimination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Norwegian </a:t>
            </a:r>
            <a:r>
              <a:rPr lang="nb-NO" dirty="0" err="1"/>
              <a:t>labour</a:t>
            </a:r>
            <a:r>
              <a:rPr lang="nb-NO" dirty="0"/>
              <a:t> </a:t>
            </a:r>
            <a:r>
              <a:rPr lang="nb-NO" dirty="0" err="1"/>
              <a:t>market</a:t>
            </a:r>
            <a:r>
              <a:rPr lang="nb-NO" dirty="0"/>
              <a:t>.  </a:t>
            </a:r>
          </a:p>
          <a:p>
            <a:endParaRPr lang="nb-NO" dirty="0"/>
          </a:p>
          <a:p>
            <a:r>
              <a:rPr lang="nb-NO" dirty="0"/>
              <a:t>I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try</a:t>
            </a:r>
            <a:r>
              <a:rPr lang="nb-NO" dirty="0"/>
              <a:t> to </a:t>
            </a:r>
            <a:r>
              <a:rPr lang="nb-NO" dirty="0" err="1"/>
              <a:t>structure</a:t>
            </a:r>
            <a:r>
              <a:rPr lang="nb-NO" dirty="0"/>
              <a:t> my talk </a:t>
            </a:r>
            <a:r>
              <a:rPr lang="nb-NO" dirty="0" err="1"/>
              <a:t>today</a:t>
            </a:r>
            <a:r>
              <a:rPr lang="nb-NO" dirty="0"/>
              <a:t> first and foremost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duty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first a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Ombud.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AEC97-E23E-47CC-AD10-80E49B88322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35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CB593-AFB4-4F57-BAA2-05701A35FA9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26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200" b="0" baseline="0" dirty="0" err="1">
                <a:latin typeface="Arial"/>
                <a:cs typeface="Arial"/>
              </a:rPr>
              <a:t>Based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on</a:t>
            </a:r>
            <a:endParaRPr lang="nb-NO" sz="1200" b="0" baseline="0" dirty="0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baseline="0" dirty="0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baseline="0" dirty="0" err="1">
                <a:latin typeface="Arial"/>
                <a:cs typeface="Arial"/>
              </a:rPr>
              <a:t>Quantitative</a:t>
            </a:r>
            <a:r>
              <a:rPr lang="nb-NO" sz="1200" b="0" baseline="0" dirty="0">
                <a:latin typeface="Arial"/>
                <a:cs typeface="Arial"/>
              </a:rPr>
              <a:t> data </a:t>
            </a:r>
            <a:r>
              <a:rPr lang="nb-NO" sz="1200" b="0" baseline="0" dirty="0" err="1">
                <a:latin typeface="Arial"/>
                <a:cs typeface="Arial"/>
              </a:rPr>
              <a:t>where</a:t>
            </a:r>
            <a:r>
              <a:rPr lang="nb-NO" sz="1200" b="0" baseline="0" dirty="0">
                <a:latin typeface="Arial"/>
                <a:cs typeface="Arial"/>
              </a:rPr>
              <a:t> all </a:t>
            </a:r>
            <a:r>
              <a:rPr lang="nb-NO" sz="1200" b="0" baseline="0" dirty="0" err="1">
                <a:latin typeface="Arial"/>
                <a:cs typeface="Arial"/>
              </a:rPr>
              <a:t>employees</a:t>
            </a:r>
            <a:r>
              <a:rPr lang="nb-NO" sz="1200" b="0" baseline="0" dirty="0">
                <a:latin typeface="Arial"/>
                <a:cs typeface="Arial"/>
              </a:rPr>
              <a:t> in </a:t>
            </a:r>
            <a:r>
              <a:rPr lang="nb-NO" sz="1200" b="0" baseline="0" dirty="0" err="1">
                <a:latin typeface="Arial"/>
                <a:cs typeface="Arial"/>
              </a:rPr>
              <a:t>the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company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are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included</a:t>
            </a:r>
            <a:r>
              <a:rPr lang="nb-NO" sz="1200" b="0" baseline="0" dirty="0">
                <a:latin typeface="Arial"/>
                <a:cs typeface="Arial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baseline="0" dirty="0" err="1">
                <a:latin typeface="Arial"/>
                <a:cs typeface="Arial"/>
              </a:rPr>
              <a:t>Divided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into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levels</a:t>
            </a:r>
            <a:r>
              <a:rPr lang="nb-NO" sz="1200" b="0" baseline="0" dirty="0">
                <a:latin typeface="Arial"/>
                <a:cs typeface="Arial"/>
              </a:rPr>
              <a:t>, </a:t>
            </a:r>
            <a:r>
              <a:rPr lang="nb-NO" sz="1200" b="0" baseline="0" dirty="0" err="1">
                <a:latin typeface="Arial"/>
                <a:cs typeface="Arial"/>
              </a:rPr>
              <a:t>such</a:t>
            </a:r>
            <a:r>
              <a:rPr lang="nb-NO" sz="1200" b="0" baseline="0" dirty="0">
                <a:latin typeface="Arial"/>
                <a:cs typeface="Arial"/>
              </a:rPr>
              <a:t> as manager </a:t>
            </a:r>
            <a:r>
              <a:rPr lang="nb-NO" sz="1200" b="0" baseline="0" dirty="0" err="1">
                <a:latin typeface="Arial"/>
                <a:cs typeface="Arial"/>
              </a:rPr>
              <a:t>level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one</a:t>
            </a:r>
            <a:r>
              <a:rPr lang="nb-NO" sz="1200" b="0" baseline="0" dirty="0">
                <a:latin typeface="Arial"/>
                <a:cs typeface="Arial"/>
              </a:rPr>
              <a:t>, </a:t>
            </a:r>
            <a:r>
              <a:rPr lang="nb-NO" sz="1200" b="0" baseline="0" dirty="0" err="1">
                <a:latin typeface="Arial"/>
                <a:cs typeface="Arial"/>
              </a:rPr>
              <a:t>level</a:t>
            </a:r>
            <a:r>
              <a:rPr lang="nb-NO" sz="1200" b="0" baseline="0" dirty="0">
                <a:latin typeface="Arial"/>
                <a:cs typeface="Arial"/>
              </a:rPr>
              <a:t> to, </a:t>
            </a:r>
            <a:r>
              <a:rPr lang="nb-NO" sz="1200" b="0" baseline="0" dirty="0" err="1">
                <a:latin typeface="Arial"/>
                <a:cs typeface="Arial"/>
              </a:rPr>
              <a:t>special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advisor</a:t>
            </a:r>
            <a:r>
              <a:rPr lang="nb-NO" sz="1200" b="0" baseline="0" dirty="0">
                <a:latin typeface="Arial"/>
                <a:cs typeface="Arial"/>
              </a:rPr>
              <a:t> and </a:t>
            </a:r>
            <a:r>
              <a:rPr lang="nb-NO" sz="1200" b="0" baseline="0" dirty="0" err="1">
                <a:latin typeface="Arial"/>
                <a:cs typeface="Arial"/>
              </a:rPr>
              <a:t>advisor</a:t>
            </a:r>
            <a:r>
              <a:rPr lang="nb-NO" sz="1200" b="0" baseline="0" dirty="0">
                <a:latin typeface="Arial"/>
                <a:cs typeface="Arial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baseline="0" dirty="0" err="1">
                <a:latin typeface="Arial"/>
                <a:cs typeface="Arial"/>
              </a:rPr>
              <a:t>Percentage</a:t>
            </a:r>
            <a:r>
              <a:rPr lang="nb-NO" sz="1200" b="0" baseline="0" dirty="0">
                <a:latin typeface="Arial"/>
                <a:cs typeface="Arial"/>
              </a:rPr>
              <a:t> and </a:t>
            </a:r>
            <a:r>
              <a:rPr lang="nb-NO" sz="1200" b="0" baseline="0" dirty="0" err="1">
                <a:latin typeface="Arial"/>
                <a:cs typeface="Arial"/>
              </a:rPr>
              <a:t>actual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number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of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women</a:t>
            </a:r>
            <a:r>
              <a:rPr lang="nb-NO" sz="1200" b="0" baseline="0" dirty="0">
                <a:latin typeface="Arial"/>
                <a:cs typeface="Arial"/>
              </a:rPr>
              <a:t> and men in </a:t>
            </a:r>
            <a:r>
              <a:rPr lang="nb-NO" sz="1200" b="0" baseline="0" dirty="0" err="1">
                <a:latin typeface="Arial"/>
                <a:cs typeface="Arial"/>
              </a:rPr>
              <a:t>each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category</a:t>
            </a:r>
            <a:r>
              <a:rPr lang="nb-NO" sz="1200" b="0" baseline="0" dirty="0">
                <a:latin typeface="Arial"/>
                <a:cs typeface="Arial"/>
              </a:rPr>
              <a:t> and in </a:t>
            </a:r>
            <a:r>
              <a:rPr lang="nb-NO" sz="1200" b="0" baseline="0" dirty="0" err="1">
                <a:latin typeface="Arial"/>
                <a:cs typeface="Arial"/>
              </a:rPr>
              <a:t>the</a:t>
            </a:r>
            <a:r>
              <a:rPr lang="nb-NO" sz="1200" b="0" baseline="0" dirty="0">
                <a:latin typeface="Arial"/>
                <a:cs typeface="Arial"/>
              </a:rPr>
              <a:t> far right </a:t>
            </a:r>
            <a:r>
              <a:rPr lang="nb-NO" sz="1200" b="0" baseline="0" dirty="0" err="1">
                <a:latin typeface="Arial"/>
                <a:cs typeface="Arial"/>
              </a:rPr>
              <a:t>colum</a:t>
            </a:r>
            <a:r>
              <a:rPr lang="nb-NO" sz="1200" b="0" baseline="0" dirty="0">
                <a:latin typeface="Arial"/>
                <a:cs typeface="Arial"/>
              </a:rPr>
              <a:t>, </a:t>
            </a:r>
            <a:r>
              <a:rPr lang="nb-NO" sz="1200" b="0" baseline="0" dirty="0" err="1">
                <a:latin typeface="Arial"/>
                <a:cs typeface="Arial"/>
              </a:rPr>
              <a:t>womens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share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of</a:t>
            </a:r>
            <a:r>
              <a:rPr lang="nb-NO" sz="1200" b="0" baseline="0" dirty="0">
                <a:latin typeface="Arial"/>
                <a:cs typeface="Arial"/>
              </a:rPr>
              <a:t> mens </a:t>
            </a:r>
            <a:r>
              <a:rPr lang="nb-NO" sz="1200" b="0" baseline="0" dirty="0" err="1">
                <a:latin typeface="Arial"/>
                <a:cs typeface="Arial"/>
              </a:rPr>
              <a:t>wages</a:t>
            </a:r>
            <a:r>
              <a:rPr lang="nb-NO" sz="1200" b="0" baseline="0" dirty="0">
                <a:latin typeface="Arial"/>
                <a:cs typeface="Arial"/>
              </a:rPr>
              <a:t> at </a:t>
            </a:r>
            <a:r>
              <a:rPr lang="nb-NO" sz="1200" b="0" baseline="0" dirty="0" err="1">
                <a:latin typeface="Arial"/>
                <a:cs typeface="Arial"/>
              </a:rPr>
              <a:t>the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level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they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are</a:t>
            </a:r>
            <a:r>
              <a:rPr lang="nb-NO" sz="1200" b="0" baseline="0" dirty="0">
                <a:latin typeface="Arial"/>
                <a:cs typeface="Arial"/>
              </a:rPr>
              <a:t> at in </a:t>
            </a:r>
            <a:r>
              <a:rPr lang="nb-NO" sz="1200" b="0" baseline="0" dirty="0" err="1">
                <a:latin typeface="Arial"/>
                <a:cs typeface="Arial"/>
              </a:rPr>
              <a:t>the</a:t>
            </a:r>
            <a:r>
              <a:rPr lang="nb-NO" sz="1200" b="0" baseline="0" dirty="0">
                <a:latin typeface="Arial"/>
                <a:cs typeface="Arial"/>
              </a:rPr>
              <a:t> </a:t>
            </a:r>
            <a:r>
              <a:rPr lang="nb-NO" sz="1200" b="0" baseline="0" dirty="0" err="1">
                <a:latin typeface="Arial"/>
                <a:cs typeface="Arial"/>
              </a:rPr>
              <a:t>company</a:t>
            </a:r>
            <a:r>
              <a:rPr lang="nb-NO" sz="1200" b="0" baseline="0" dirty="0">
                <a:latin typeface="Arial"/>
                <a:cs typeface="Arial"/>
              </a:rPr>
              <a:t>, </a:t>
            </a:r>
            <a:r>
              <a:rPr lang="nb-NO" sz="1200" b="0" baseline="0" dirty="0" err="1">
                <a:latin typeface="Arial"/>
                <a:cs typeface="Arial"/>
              </a:rPr>
              <a:t>either</a:t>
            </a:r>
            <a:r>
              <a:rPr lang="nb-NO" sz="1200" b="0" baseline="0" dirty="0">
                <a:latin typeface="Arial"/>
                <a:cs typeface="Arial"/>
              </a:rPr>
              <a:t> in </a:t>
            </a:r>
            <a:r>
              <a:rPr lang="nb-NO" sz="1200" b="0" baseline="0" dirty="0" err="1">
                <a:latin typeface="Arial"/>
                <a:cs typeface="Arial"/>
              </a:rPr>
              <a:t>percentage</a:t>
            </a:r>
            <a:r>
              <a:rPr lang="nb-NO" sz="1200" b="0" baseline="0" dirty="0">
                <a:latin typeface="Arial"/>
                <a:cs typeface="Arial"/>
              </a:rPr>
              <a:t> or </a:t>
            </a:r>
            <a:r>
              <a:rPr lang="nb-NO" sz="1200" b="0" baseline="0" dirty="0" err="1">
                <a:latin typeface="Arial"/>
                <a:cs typeface="Arial"/>
              </a:rPr>
              <a:t>actual</a:t>
            </a:r>
            <a:r>
              <a:rPr lang="nb-NO" sz="1200" b="0" baseline="0" dirty="0">
                <a:latin typeface="Arial"/>
                <a:cs typeface="Arial"/>
              </a:rPr>
              <a:t> Norwegian kroners.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baseline="0" dirty="0">
              <a:latin typeface="Arial"/>
              <a:cs typeface="Arial"/>
            </a:endParaRPr>
          </a:p>
          <a:p>
            <a:endParaRPr lang="nb-NO" sz="1200" b="0" baseline="0" dirty="0">
              <a:latin typeface="Arial"/>
              <a:cs typeface="Arial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DC96-C8B9-4762-8970-53007AE8916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8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AEC97-E23E-47CC-AD10-80E49B88322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679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To </a:t>
            </a:r>
            <a:r>
              <a:rPr lang="nb-NO" dirty="0" err="1"/>
              <a:t>conclude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talk </a:t>
            </a:r>
            <a:r>
              <a:rPr lang="nb-NO" dirty="0" err="1"/>
              <a:t>today</a:t>
            </a:r>
            <a:r>
              <a:rPr lang="nb-NO" dirty="0"/>
              <a:t>, I </a:t>
            </a:r>
            <a:r>
              <a:rPr lang="nb-NO" dirty="0" err="1"/>
              <a:t>want</a:t>
            </a:r>
            <a:r>
              <a:rPr lang="nb-NO" dirty="0"/>
              <a:t> to talk to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status and initial feedback from </a:t>
            </a:r>
            <a:r>
              <a:rPr lang="nb-NO" dirty="0" err="1"/>
              <a:t>employer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AEC97-E23E-47CC-AD10-80E49B88322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34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It is </a:t>
            </a:r>
            <a:r>
              <a:rPr lang="nb-NO" dirty="0" err="1"/>
              <a:t>tricky</a:t>
            </a:r>
            <a:r>
              <a:rPr lang="nb-NO" dirty="0"/>
              <a:t> to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common</a:t>
            </a:r>
            <a:r>
              <a:rPr lang="nb-NO" dirty="0"/>
              <a:t> </a:t>
            </a:r>
            <a:r>
              <a:rPr lang="nb-NO" dirty="0" err="1"/>
              <a:t>ground</a:t>
            </a:r>
            <a:r>
              <a:rPr lang="nb-NO" dirty="0"/>
              <a:t>, and be </a:t>
            </a:r>
            <a:r>
              <a:rPr lang="nb-NO" dirty="0" err="1"/>
              <a:t>secure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able</a:t>
            </a:r>
            <a:r>
              <a:rPr lang="nb-NO" dirty="0"/>
              <a:t> to be spot </a:t>
            </a:r>
            <a:r>
              <a:rPr lang="nb-NO" dirty="0" err="1"/>
              <a:t>on</a:t>
            </a:r>
            <a:r>
              <a:rPr lang="nb-NO" dirty="0"/>
              <a:t> in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internal</a:t>
            </a:r>
            <a:r>
              <a:rPr lang="nb-NO" dirty="0"/>
              <a:t> </a:t>
            </a:r>
            <a:r>
              <a:rPr lang="nb-NO" dirty="0" err="1"/>
              <a:t>evaluation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job</a:t>
            </a:r>
            <a:r>
              <a:rPr lang="nb-NO" dirty="0"/>
              <a:t> </a:t>
            </a:r>
            <a:r>
              <a:rPr lang="nb-NO" dirty="0" err="1"/>
              <a:t>categories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 err="1"/>
              <a:t>However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do </a:t>
            </a:r>
            <a:r>
              <a:rPr lang="nb-NO" dirty="0" err="1"/>
              <a:t>beleive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mapping</a:t>
            </a:r>
            <a:r>
              <a:rPr lang="nb-NO" dirty="0"/>
              <a:t> in </a:t>
            </a:r>
            <a:r>
              <a:rPr lang="nb-NO" dirty="0" err="1"/>
              <a:t>increasing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awareness</a:t>
            </a:r>
            <a:r>
              <a:rPr lang="nb-NO" dirty="0"/>
              <a:t> </a:t>
            </a:r>
            <a:r>
              <a:rPr lang="nb-NO" dirty="0" err="1"/>
              <a:t>among</a:t>
            </a:r>
            <a:r>
              <a:rPr lang="nb-NO" dirty="0"/>
              <a:t> </a:t>
            </a:r>
            <a:r>
              <a:rPr lang="nb-NO" dirty="0" err="1"/>
              <a:t>employers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certain</a:t>
            </a:r>
            <a:r>
              <a:rPr lang="nb-NO" dirty="0"/>
              <a:t> gaps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might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concrete</a:t>
            </a:r>
            <a:r>
              <a:rPr lang="nb-NO" dirty="0"/>
              <a:t> action. </a:t>
            </a:r>
          </a:p>
          <a:p>
            <a:endParaRPr lang="nb-NO" dirty="0"/>
          </a:p>
          <a:p>
            <a:r>
              <a:rPr lang="nb-NO" dirty="0" err="1"/>
              <a:t>We</a:t>
            </a:r>
            <a:r>
              <a:rPr lang="nb-NO" dirty="0"/>
              <a:t> do </a:t>
            </a:r>
            <a:r>
              <a:rPr lang="nb-NO" dirty="0" err="1"/>
              <a:t>realise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is in </a:t>
            </a:r>
            <a:r>
              <a:rPr lang="nb-NO" dirty="0" err="1"/>
              <a:t>quoute</a:t>
            </a:r>
            <a:r>
              <a:rPr lang="nb-NO" dirty="0"/>
              <a:t> «</a:t>
            </a:r>
            <a:r>
              <a:rPr lang="nb-NO" dirty="0" err="1"/>
              <a:t>only</a:t>
            </a:r>
            <a:r>
              <a:rPr lang="nb-NO" dirty="0"/>
              <a:t>» </a:t>
            </a:r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each</a:t>
            </a:r>
            <a:r>
              <a:rPr lang="nb-NO" dirty="0"/>
              <a:t> business and is </a:t>
            </a:r>
            <a:r>
              <a:rPr lang="nb-NO" dirty="0" err="1"/>
              <a:t>uable</a:t>
            </a:r>
            <a:r>
              <a:rPr lang="nb-NO" dirty="0"/>
              <a:t> to </a:t>
            </a:r>
            <a:r>
              <a:rPr lang="nb-NO" dirty="0" err="1"/>
              <a:t>adress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larger</a:t>
            </a:r>
            <a:r>
              <a:rPr lang="nb-NO" dirty="0"/>
              <a:t> </a:t>
            </a:r>
            <a:r>
              <a:rPr lang="nb-NO" dirty="0" err="1"/>
              <a:t>structural</a:t>
            </a:r>
            <a:r>
              <a:rPr lang="nb-NO" dirty="0"/>
              <a:t> gaps </a:t>
            </a:r>
            <a:r>
              <a:rPr lang="nb-NO" dirty="0" err="1"/>
              <a:t>that</a:t>
            </a:r>
            <a:r>
              <a:rPr lang="nb-NO" dirty="0"/>
              <a:t> men and </a:t>
            </a:r>
            <a:r>
              <a:rPr lang="nb-NO" dirty="0" err="1"/>
              <a:t>women</a:t>
            </a:r>
            <a:r>
              <a:rPr lang="nb-NO" dirty="0"/>
              <a:t> </a:t>
            </a:r>
            <a:r>
              <a:rPr lang="nb-NO" dirty="0" err="1"/>
              <a:t>chose</a:t>
            </a:r>
            <a:r>
              <a:rPr lang="nb-NO" dirty="0"/>
              <a:t> different </a:t>
            </a:r>
            <a:r>
              <a:rPr lang="nb-NO" dirty="0" err="1"/>
              <a:t>carrere</a:t>
            </a:r>
            <a:r>
              <a:rPr lang="nb-NO" dirty="0"/>
              <a:t> </a:t>
            </a:r>
            <a:r>
              <a:rPr lang="nb-NO" dirty="0" err="1"/>
              <a:t>paths</a:t>
            </a:r>
            <a:r>
              <a:rPr lang="nb-NO" dirty="0"/>
              <a:t>, </a:t>
            </a:r>
            <a:r>
              <a:rPr lang="nb-NO" dirty="0" err="1"/>
              <a:t>sectors</a:t>
            </a:r>
            <a:r>
              <a:rPr lang="nb-NO" dirty="0"/>
              <a:t> and </a:t>
            </a:r>
            <a:r>
              <a:rPr lang="nb-NO" dirty="0" err="1"/>
              <a:t>education</a:t>
            </a:r>
            <a:r>
              <a:rPr lang="nb-NO" dirty="0"/>
              <a:t> and </a:t>
            </a:r>
            <a:r>
              <a:rPr lang="nb-NO" dirty="0" err="1"/>
              <a:t>also</a:t>
            </a:r>
            <a:r>
              <a:rPr lang="nb-NO" dirty="0"/>
              <a:t> parental </a:t>
            </a:r>
            <a:r>
              <a:rPr lang="nb-NO" dirty="0" err="1"/>
              <a:t>leave</a:t>
            </a:r>
            <a:r>
              <a:rPr lang="nb-NO" dirty="0"/>
              <a:t>. </a:t>
            </a:r>
            <a:r>
              <a:rPr lang="nb-NO" dirty="0" err="1"/>
              <a:t>However</a:t>
            </a:r>
            <a:r>
              <a:rPr lang="nb-NO" dirty="0"/>
              <a:t> I </a:t>
            </a:r>
            <a:r>
              <a:rPr lang="nb-NO" dirty="0" err="1"/>
              <a:t>would</a:t>
            </a:r>
            <a:r>
              <a:rPr lang="nb-NO" dirty="0"/>
              <a:t> love to </a:t>
            </a:r>
            <a:r>
              <a:rPr lang="nb-NO" dirty="0" err="1"/>
              <a:t>discuss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at a later time.</a:t>
            </a:r>
          </a:p>
          <a:p>
            <a:endParaRPr lang="nb-NO" dirty="0"/>
          </a:p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for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attention</a:t>
            </a:r>
            <a:r>
              <a:rPr lang="nb-NO"/>
              <a:t>. 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AEC97-E23E-47CC-AD10-80E49B88322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653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509E3-1422-42C3-B640-0566659C030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41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currently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40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working</a:t>
            </a:r>
            <a:r>
              <a:rPr lang="nb-NO" dirty="0"/>
              <a:t>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government</a:t>
            </a:r>
            <a:r>
              <a:rPr lang="nb-NO" dirty="0"/>
              <a:t> </a:t>
            </a:r>
            <a:r>
              <a:rPr lang="nb-NO" dirty="0" err="1"/>
              <a:t>agency</a:t>
            </a:r>
            <a:r>
              <a:rPr lang="nb-NO" dirty="0"/>
              <a:t>.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funded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department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Culture</a:t>
            </a:r>
            <a:r>
              <a:rPr lang="nb-NO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Equality and Anti-Discrimination Ombud represents the interests of those who are discriminated against. We also work to prevent discrimination and promote equality.  We are four people working full time on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labour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markets issues,  guiding both employers and employees in the legal framework in the Equality and Anti-Discrimination Act.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G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overnment agency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operating independently from the government and can not be instructed by other authorities.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We give individuals, employers, trade union representative and public authorities among others guidance on 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The Equality and Anti-Discrimination Act.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9FD30-C3D5-4A1E-8F53-9477371D56B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15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currently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40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working</a:t>
            </a:r>
            <a:r>
              <a:rPr lang="nb-NO" dirty="0"/>
              <a:t>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government</a:t>
            </a:r>
            <a:r>
              <a:rPr lang="nb-NO" dirty="0"/>
              <a:t> </a:t>
            </a:r>
            <a:r>
              <a:rPr lang="nb-NO" dirty="0" err="1"/>
              <a:t>agency</a:t>
            </a:r>
            <a:r>
              <a:rPr lang="nb-NO" dirty="0"/>
              <a:t>.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funded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department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Culture</a:t>
            </a:r>
            <a:r>
              <a:rPr lang="nb-NO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Equality and Anti-Discrimination Ombud represents the interests of those who are discriminated against. We also work to prevent discrimination and promote equality.  We are four people working full time on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labour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markets issues,  guiding both employers and employees in the legal framework in the Equality and Anti-Discrimination Act.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G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overnment agency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operating independently from the government and can not be instructed by other authorities.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We give individuals, employers, trade union representative and public authorities among others guidance on 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The Equality and Anti-Discrimination Act.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I will today talk to you about the role we have in providing guidance for employer on how to comply with the gender pay gap reporting requirements in the law.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Digital online workshops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i="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Webinars in collaboration with others </a:t>
            </a:r>
            <a:endParaRPr lang="en-US" sz="1200" i="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Answering out requests on more information from employers, trade unions and other interest groups. 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9FD30-C3D5-4A1E-8F53-9477371D56B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61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Secondly</a:t>
            </a:r>
            <a:r>
              <a:rPr lang="nb-NO" dirty="0"/>
              <a:t>,</a:t>
            </a:r>
          </a:p>
          <a:p>
            <a:endParaRPr lang="nb-NO" dirty="0"/>
          </a:p>
          <a:p>
            <a:r>
              <a:rPr lang="nb-NO" dirty="0"/>
              <a:t>For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attended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digital workshop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had</a:t>
            </a:r>
            <a:r>
              <a:rPr lang="nb-NO" dirty="0"/>
              <a:t> in </a:t>
            </a:r>
            <a:r>
              <a:rPr lang="nb-NO" dirty="0" err="1"/>
              <a:t>December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might</a:t>
            </a:r>
            <a:r>
              <a:rPr lang="nb-NO" dirty="0"/>
              <a:t> have </a:t>
            </a:r>
            <a:r>
              <a:rPr lang="nb-NO" dirty="0" err="1"/>
              <a:t>heard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Activity and Reporting </a:t>
            </a:r>
            <a:r>
              <a:rPr lang="nb-NO" dirty="0" err="1"/>
              <a:t>Duty</a:t>
            </a:r>
            <a:r>
              <a:rPr lang="nb-NO" dirty="0"/>
              <a:t> for </a:t>
            </a:r>
            <a:r>
              <a:rPr lang="nb-NO" dirty="0" err="1"/>
              <a:t>employers</a:t>
            </a:r>
            <a:r>
              <a:rPr lang="nb-NO" dirty="0"/>
              <a:t>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AEC97-E23E-47CC-AD10-80E49B88322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61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gender</a:t>
            </a:r>
            <a:r>
              <a:rPr lang="nb-NO" dirty="0"/>
              <a:t> </a:t>
            </a:r>
            <a:r>
              <a:rPr lang="nb-NO" dirty="0" err="1"/>
              <a:t>pay</a:t>
            </a:r>
            <a:r>
              <a:rPr lang="nb-NO" dirty="0"/>
              <a:t> gap </a:t>
            </a:r>
            <a:r>
              <a:rPr lang="nb-NO" dirty="0" err="1"/>
              <a:t>reporting</a:t>
            </a:r>
            <a:r>
              <a:rPr lang="nb-NO" dirty="0"/>
              <a:t> </a:t>
            </a:r>
            <a:r>
              <a:rPr lang="nb-NO" dirty="0" err="1"/>
              <a:t>requirements</a:t>
            </a:r>
            <a:r>
              <a:rPr lang="nb-NO" dirty="0"/>
              <a:t> </a:t>
            </a:r>
            <a:r>
              <a:rPr lang="nb-NO" dirty="0" err="1"/>
              <a:t>came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law</a:t>
            </a:r>
            <a:r>
              <a:rPr lang="nb-NO" dirty="0"/>
              <a:t> as it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strenghtened</a:t>
            </a:r>
            <a:r>
              <a:rPr lang="nb-NO" dirty="0"/>
              <a:t> in 2020.  It </a:t>
            </a:r>
            <a:r>
              <a:rPr lang="nb-NO" dirty="0" err="1"/>
              <a:t>now</a:t>
            </a:r>
            <a:r>
              <a:rPr lang="nb-NO" dirty="0"/>
              <a:t> </a:t>
            </a:r>
            <a:r>
              <a:rPr lang="nb-NO" dirty="0" err="1"/>
              <a:t>stated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all Norwegian </a:t>
            </a:r>
            <a:r>
              <a:rPr lang="nb-NO" dirty="0" err="1"/>
              <a:t>companies</a:t>
            </a:r>
            <a:r>
              <a:rPr lang="nb-NO" dirty="0"/>
              <a:t> must </a:t>
            </a:r>
            <a:r>
              <a:rPr lang="nb-NO" dirty="0" err="1"/>
              <a:t>comply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certain</a:t>
            </a:r>
            <a:r>
              <a:rPr lang="nb-NO" dirty="0"/>
              <a:t> </a:t>
            </a:r>
            <a:r>
              <a:rPr lang="nb-NO" dirty="0" err="1"/>
              <a:t>gender</a:t>
            </a:r>
            <a:r>
              <a:rPr lang="nb-NO" dirty="0"/>
              <a:t> </a:t>
            </a:r>
            <a:r>
              <a:rPr lang="nb-NO" dirty="0" err="1"/>
              <a:t>pay</a:t>
            </a:r>
            <a:r>
              <a:rPr lang="nb-NO" dirty="0"/>
              <a:t> gap </a:t>
            </a:r>
            <a:r>
              <a:rPr lang="nb-NO" dirty="0" err="1"/>
              <a:t>reporting</a:t>
            </a:r>
            <a:r>
              <a:rPr lang="nb-NO" dirty="0"/>
              <a:t> standards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year</a:t>
            </a:r>
            <a:r>
              <a:rPr lang="nb-NO" dirty="0"/>
              <a:t>.  As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law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in </a:t>
            </a:r>
            <a:r>
              <a:rPr lang="nb-NO" dirty="0" err="1"/>
              <a:t>effect</a:t>
            </a:r>
            <a:r>
              <a:rPr lang="nb-NO" dirty="0"/>
              <a:t> from 1.1.2020 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means</a:t>
            </a:r>
            <a:r>
              <a:rPr lang="nb-NO" dirty="0"/>
              <a:t> in </a:t>
            </a:r>
            <a:r>
              <a:rPr lang="nb-NO" dirty="0" err="1"/>
              <a:t>reality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all Norwegian </a:t>
            </a:r>
            <a:r>
              <a:rPr lang="nb-NO" dirty="0" err="1"/>
              <a:t>companies</a:t>
            </a:r>
            <a:r>
              <a:rPr lang="nb-NO" dirty="0"/>
              <a:t> must </a:t>
            </a:r>
            <a:r>
              <a:rPr lang="nb-NO" dirty="0" err="1"/>
              <a:t>disclose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mapping</a:t>
            </a:r>
            <a:r>
              <a:rPr lang="nb-NO" dirty="0"/>
              <a:t> in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annual</a:t>
            </a:r>
            <a:r>
              <a:rPr lang="nb-NO" dirty="0"/>
              <a:t> reports.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509E3-1422-42C3-B640-0566659C030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83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In the LDO’s opinion the legal framework is sufficient to address the internal gender pay gap, but the legislation will not automatically lead to a narrowing of the pay gap on a structural level.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AEC97-E23E-47CC-AD10-80E49B88322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2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To </a:t>
            </a:r>
            <a:r>
              <a:rPr lang="nb-NO" dirty="0" err="1"/>
              <a:t>comply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gender</a:t>
            </a:r>
            <a:r>
              <a:rPr lang="nb-NO" dirty="0"/>
              <a:t> </a:t>
            </a:r>
            <a:r>
              <a:rPr lang="nb-NO" dirty="0" err="1"/>
              <a:t>pay</a:t>
            </a:r>
            <a:r>
              <a:rPr lang="nb-NO" dirty="0"/>
              <a:t> </a:t>
            </a:r>
            <a:r>
              <a:rPr lang="nb-NO" dirty="0" err="1"/>
              <a:t>reporting</a:t>
            </a:r>
            <a:r>
              <a:rPr lang="nb-NO" dirty="0"/>
              <a:t> </a:t>
            </a:r>
            <a:r>
              <a:rPr lang="nb-NO" dirty="0" err="1"/>
              <a:t>requirements</a:t>
            </a:r>
            <a:r>
              <a:rPr lang="nb-NO" dirty="0"/>
              <a:t>, all </a:t>
            </a:r>
            <a:r>
              <a:rPr lang="nb-NO" dirty="0" err="1"/>
              <a:t>companies</a:t>
            </a:r>
            <a:r>
              <a:rPr lang="nb-NO" dirty="0"/>
              <a:t> must </a:t>
            </a:r>
            <a:r>
              <a:rPr lang="nb-NO" dirty="0" err="1"/>
              <a:t>conduct</a:t>
            </a:r>
            <a:r>
              <a:rPr lang="nb-NO" dirty="0"/>
              <a:t> a </a:t>
            </a:r>
            <a:r>
              <a:rPr lang="nb-NO" dirty="0" err="1"/>
              <a:t>wage</a:t>
            </a:r>
            <a:r>
              <a:rPr lang="nb-NO" dirty="0"/>
              <a:t> </a:t>
            </a:r>
            <a:r>
              <a:rPr lang="nb-NO" dirty="0" err="1"/>
              <a:t>mapping</a:t>
            </a:r>
            <a:r>
              <a:rPr lang="nb-NO" dirty="0"/>
              <a:t> </a:t>
            </a:r>
            <a:r>
              <a:rPr lang="nb-NO" dirty="0" err="1"/>
              <a:t>internally</a:t>
            </a:r>
            <a:r>
              <a:rPr lang="nb-NO" dirty="0"/>
              <a:t>.  This is </a:t>
            </a:r>
            <a:r>
              <a:rPr lang="nb-NO" dirty="0" err="1"/>
              <a:t>often</a:t>
            </a:r>
            <a:r>
              <a:rPr lang="nb-NO" dirty="0"/>
              <a:t> a </a:t>
            </a:r>
            <a:r>
              <a:rPr lang="nb-NO" dirty="0" err="1"/>
              <a:t>daunting</a:t>
            </a:r>
            <a:r>
              <a:rPr lang="nb-NO" dirty="0"/>
              <a:t> </a:t>
            </a:r>
            <a:r>
              <a:rPr lang="nb-NO" dirty="0" err="1"/>
              <a:t>task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has </a:t>
            </a:r>
            <a:r>
              <a:rPr lang="nb-NO" dirty="0" err="1"/>
              <a:t>now</a:t>
            </a:r>
            <a:r>
              <a:rPr lang="nb-NO" dirty="0"/>
              <a:t>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recieved</a:t>
            </a:r>
            <a:r>
              <a:rPr lang="nb-NO" dirty="0"/>
              <a:t> </a:t>
            </a:r>
            <a:r>
              <a:rPr lang="nb-NO" dirty="0" err="1"/>
              <a:t>quite</a:t>
            </a:r>
            <a:r>
              <a:rPr lang="nb-NO" dirty="0"/>
              <a:t> </a:t>
            </a:r>
            <a:r>
              <a:rPr lang="nb-NO" dirty="0" err="1"/>
              <a:t>well</a:t>
            </a:r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CB593-AFB4-4F57-BAA2-05701A35FA9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75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employer</a:t>
            </a:r>
            <a:r>
              <a:rPr lang="nb-NO" dirty="0"/>
              <a:t> and </a:t>
            </a:r>
            <a:r>
              <a:rPr lang="nb-NO" dirty="0" err="1"/>
              <a:t>companies</a:t>
            </a:r>
            <a:r>
              <a:rPr lang="nb-NO" dirty="0"/>
              <a:t> </a:t>
            </a:r>
            <a:r>
              <a:rPr lang="nb-NO" dirty="0" err="1"/>
              <a:t>approach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 </a:t>
            </a:r>
            <a:r>
              <a:rPr lang="nb-NO" dirty="0" err="1"/>
              <a:t>knowing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have to </a:t>
            </a:r>
            <a:r>
              <a:rPr lang="nb-NO" dirty="0" err="1"/>
              <a:t>meet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criterias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To </a:t>
            </a:r>
            <a:r>
              <a:rPr lang="nb-NO" dirty="0" err="1"/>
              <a:t>comply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gender</a:t>
            </a:r>
            <a:r>
              <a:rPr lang="nb-NO" dirty="0"/>
              <a:t> </a:t>
            </a:r>
            <a:r>
              <a:rPr lang="nb-NO" dirty="0" err="1"/>
              <a:t>pay</a:t>
            </a:r>
            <a:r>
              <a:rPr lang="nb-NO" dirty="0"/>
              <a:t> </a:t>
            </a:r>
            <a:r>
              <a:rPr lang="nb-NO" dirty="0" err="1"/>
              <a:t>reporting</a:t>
            </a:r>
            <a:r>
              <a:rPr lang="nb-NO" dirty="0"/>
              <a:t> </a:t>
            </a:r>
            <a:r>
              <a:rPr lang="nb-NO" dirty="0" err="1"/>
              <a:t>requirements</a:t>
            </a:r>
            <a:r>
              <a:rPr lang="nb-NO" dirty="0"/>
              <a:t>, all </a:t>
            </a:r>
            <a:r>
              <a:rPr lang="nb-NO" dirty="0" err="1"/>
              <a:t>companies</a:t>
            </a:r>
            <a:r>
              <a:rPr lang="nb-NO" dirty="0"/>
              <a:t> must </a:t>
            </a:r>
            <a:r>
              <a:rPr lang="nb-NO" dirty="0" err="1"/>
              <a:t>conduct</a:t>
            </a:r>
            <a:r>
              <a:rPr lang="nb-NO" dirty="0"/>
              <a:t> a </a:t>
            </a:r>
            <a:r>
              <a:rPr lang="nb-NO" dirty="0" err="1"/>
              <a:t>wage</a:t>
            </a:r>
            <a:r>
              <a:rPr lang="nb-NO" dirty="0"/>
              <a:t> </a:t>
            </a:r>
            <a:r>
              <a:rPr lang="nb-NO" dirty="0" err="1"/>
              <a:t>mapping</a:t>
            </a:r>
            <a:r>
              <a:rPr lang="nb-NO" dirty="0"/>
              <a:t> </a:t>
            </a:r>
            <a:r>
              <a:rPr lang="nb-NO" dirty="0" err="1"/>
              <a:t>internally</a:t>
            </a:r>
            <a:r>
              <a:rPr lang="nb-NO" dirty="0"/>
              <a:t>.  The </a:t>
            </a:r>
            <a:r>
              <a:rPr lang="nb-NO" dirty="0" err="1"/>
              <a:t>employer</a:t>
            </a:r>
            <a:r>
              <a:rPr lang="nb-NO" dirty="0"/>
              <a:t> must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together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employees</a:t>
            </a:r>
            <a:r>
              <a:rPr lang="nb-NO" dirty="0"/>
              <a:t> </a:t>
            </a:r>
            <a:r>
              <a:rPr lang="nb-NO" dirty="0" err="1"/>
              <a:t>suitable</a:t>
            </a:r>
            <a:r>
              <a:rPr lang="nb-NO" dirty="0"/>
              <a:t> </a:t>
            </a:r>
            <a:r>
              <a:rPr lang="nb-NO" dirty="0" err="1"/>
              <a:t>job</a:t>
            </a:r>
            <a:r>
              <a:rPr lang="nb-NO" dirty="0"/>
              <a:t> </a:t>
            </a:r>
            <a:r>
              <a:rPr lang="nb-NO" dirty="0" err="1"/>
              <a:t>categories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equal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equal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and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equal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This is done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certain</a:t>
            </a:r>
            <a:r>
              <a:rPr lang="nb-NO" dirty="0"/>
              <a:t> </a:t>
            </a:r>
            <a:r>
              <a:rPr lang="nb-NO" dirty="0" err="1"/>
              <a:t>criterias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Law,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 is </a:t>
            </a:r>
            <a:r>
              <a:rPr lang="nb-NO" dirty="0" err="1"/>
              <a:t>know</a:t>
            </a:r>
            <a:r>
              <a:rPr lang="nb-NO" dirty="0"/>
              <a:t> as </a:t>
            </a:r>
            <a:r>
              <a:rPr lang="nb-NO" dirty="0" err="1"/>
              <a:t>Section</a:t>
            </a:r>
            <a:r>
              <a:rPr lang="nb-NO" dirty="0"/>
              <a:t> 34.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CB593-AFB4-4F57-BAA2-05701A35FA9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0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AEC97-E23E-47CC-AD10-80E49B88322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80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 Sitat/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251884" y="260351"/>
            <a:ext cx="11700933" cy="63373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E03F60E0-A48D-9848-B1BC-13F158F4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1801133"/>
            <a:ext cx="6096005" cy="3278560"/>
          </a:xfrm>
          <a:solidFill>
            <a:srgbClr val="FF888A"/>
          </a:solidFill>
        </p:spPr>
        <p:txBody>
          <a:bodyPr/>
          <a:lstStyle>
            <a:lvl1pPr marL="594769" indent="0">
              <a:tabLst/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7378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247651" y="260351"/>
            <a:ext cx="11700933" cy="633518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5073DCE1-40E5-8E41-97D9-8FF3D7DC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1801133"/>
            <a:ext cx="6096005" cy="3278560"/>
          </a:xfrm>
          <a:solidFill>
            <a:srgbClr val="FF888A"/>
          </a:solidFill>
        </p:spPr>
        <p:txBody>
          <a:bodyPr tIns="612000"/>
          <a:lstStyle>
            <a:lvl1pPr marL="594769" indent="0">
              <a:tabLst/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C9A3E08-E6C4-2F4F-AD49-B48434C93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115" y="2165625"/>
            <a:ext cx="2883067" cy="5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1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ekstslide med bilde/ikon/illustr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251884" y="274639"/>
            <a:ext cx="11700933" cy="6347883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1" y="1625101"/>
            <a:ext cx="5201055" cy="4309507"/>
          </a:xfrm>
          <a:prstGeom prst="rect">
            <a:avLst/>
          </a:prstGeom>
        </p:spPr>
        <p:txBody>
          <a:bodyPr>
            <a:normAutofit/>
          </a:bodyPr>
          <a:lstStyle>
            <a:lvl1pPr marL="596885" indent="-596885">
              <a:buSzPct val="100000"/>
              <a:buFontTx/>
              <a:buBlip>
                <a:blip r:embed="rId2"/>
              </a:buBlip>
              <a:defRPr sz="3200"/>
            </a:lvl1pPr>
            <a:lvl2pPr marL="954593" indent="-357708">
              <a:buSzPct val="100000"/>
              <a:buFont typeface="Roboto" panose="02000000000000000000" pitchFamily="2" charset="0"/>
              <a:buChar char="–"/>
              <a:defRPr sz="2667"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Rektangel 6"/>
          <p:cNvSpPr/>
          <p:nvPr userDrawn="1"/>
        </p:nvSpPr>
        <p:spPr>
          <a:xfrm flipH="1">
            <a:off x="0" y="1801133"/>
            <a:ext cx="96000" cy="3278560"/>
          </a:xfrm>
          <a:prstGeom prst="rect">
            <a:avLst/>
          </a:prstGeom>
          <a:solidFill>
            <a:srgbClr val="FF8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4" name="Bilde 3" descr="LDO_symbol_so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065" y="6044078"/>
            <a:ext cx="231360" cy="347039"/>
          </a:xfrm>
          <a:prstGeom prst="rect">
            <a:avLst/>
          </a:prstGeom>
        </p:spPr>
      </p:pic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9CF5ED64-6152-7748-AF4E-D4522343D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4501" y="1796819"/>
            <a:ext cx="3264000" cy="326400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021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03 Tekstslide med é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251884" y="274639"/>
            <a:ext cx="11700933" cy="6347883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25101"/>
            <a:ext cx="10972800" cy="4309507"/>
          </a:xfrm>
          <a:prstGeom prst="rect">
            <a:avLst/>
          </a:prstGeom>
        </p:spPr>
        <p:txBody>
          <a:bodyPr>
            <a:normAutofit/>
          </a:bodyPr>
          <a:lstStyle>
            <a:lvl1pPr marL="596885" indent="-596885">
              <a:buSzPct val="100000"/>
              <a:buFontTx/>
              <a:buBlip>
                <a:blip r:embed="rId2"/>
              </a:buBlip>
              <a:defRPr sz="3200"/>
            </a:lvl1pPr>
            <a:lvl2pPr marL="954593" indent="-357708">
              <a:buSzPct val="100000"/>
              <a:buFont typeface="Roboto" panose="02000000000000000000" pitchFamily="2" charset="0"/>
              <a:buChar char="–"/>
              <a:defRPr sz="2667"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Rektangel 6"/>
          <p:cNvSpPr/>
          <p:nvPr userDrawn="1"/>
        </p:nvSpPr>
        <p:spPr>
          <a:xfrm flipH="1">
            <a:off x="0" y="1801133"/>
            <a:ext cx="96000" cy="3278560"/>
          </a:xfrm>
          <a:prstGeom prst="rect">
            <a:avLst/>
          </a:prstGeom>
          <a:solidFill>
            <a:srgbClr val="FF8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9" name="Bilde 8" descr="LDO_symbol_so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065" y="6044078"/>
            <a:ext cx="231360" cy="3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0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ekstslide med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251884" y="274639"/>
            <a:ext cx="11700933" cy="6347883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1" y="1625101"/>
            <a:ext cx="5201055" cy="4309507"/>
          </a:xfrm>
          <a:prstGeom prst="rect">
            <a:avLst/>
          </a:prstGeom>
        </p:spPr>
        <p:txBody>
          <a:bodyPr>
            <a:normAutofit/>
          </a:bodyPr>
          <a:lstStyle>
            <a:lvl1pPr marL="596885" indent="-596885">
              <a:buSzPct val="100000"/>
              <a:buFontTx/>
              <a:buBlip>
                <a:blip r:embed="rId2"/>
              </a:buBlip>
              <a:defRPr sz="3200"/>
            </a:lvl1pPr>
            <a:lvl2pPr marL="954593" indent="-357708">
              <a:buSzPct val="100000"/>
              <a:buFont typeface="Roboto" panose="02000000000000000000" pitchFamily="2" charset="0"/>
              <a:buChar char="–"/>
              <a:defRPr sz="2667"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Rektangel 6"/>
          <p:cNvSpPr/>
          <p:nvPr userDrawn="1"/>
        </p:nvSpPr>
        <p:spPr>
          <a:xfrm flipH="1">
            <a:off x="0" y="1801133"/>
            <a:ext cx="96000" cy="3278560"/>
          </a:xfrm>
          <a:prstGeom prst="rect">
            <a:avLst/>
          </a:prstGeom>
          <a:solidFill>
            <a:srgbClr val="FF8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6381346" y="1625101"/>
            <a:ext cx="5201055" cy="4309507"/>
          </a:xfrm>
          <a:prstGeom prst="rect">
            <a:avLst/>
          </a:prstGeom>
        </p:spPr>
        <p:txBody>
          <a:bodyPr>
            <a:normAutofit/>
          </a:bodyPr>
          <a:lstStyle>
            <a:lvl1pPr marL="596885" indent="-596885">
              <a:buSzPct val="100000"/>
              <a:buFontTx/>
              <a:buBlip>
                <a:blip r:embed="rId2"/>
              </a:buBlip>
              <a:defRPr sz="3200"/>
            </a:lvl1pPr>
            <a:lvl2pPr marL="954593" indent="-357708">
              <a:buSzPct val="100000"/>
              <a:buFont typeface="Roboto" panose="02000000000000000000" pitchFamily="2" charset="0"/>
              <a:buChar char="–"/>
              <a:defRPr sz="2667"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pic>
        <p:nvPicPr>
          <p:cNvPr id="4" name="Bilde 3" descr="LDO_symbol_so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065" y="6044078"/>
            <a:ext cx="231360" cy="3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2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Sitat/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0"/>
          <p:cNvSpPr>
            <a:spLocks noGrp="1"/>
          </p:cNvSpPr>
          <p:nvPr>
            <p:ph type="pic" sz="quarter" idx="10"/>
          </p:nvPr>
        </p:nvSpPr>
        <p:spPr>
          <a:xfrm>
            <a:off x="251884" y="260351"/>
            <a:ext cx="11700933" cy="63373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E03F60E0-A48D-9848-B1BC-13F158F4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1801133"/>
            <a:ext cx="6096005" cy="3278560"/>
          </a:xfrm>
          <a:solidFill>
            <a:srgbClr val="FF888A"/>
          </a:solidFill>
        </p:spPr>
        <p:txBody>
          <a:bodyPr/>
          <a:lstStyle>
            <a:lvl1pPr marL="594769" indent="0">
              <a:tabLst/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58682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06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flipH="1">
            <a:off x="0" y="1801133"/>
            <a:ext cx="96000" cy="3278560"/>
          </a:xfrm>
          <a:prstGeom prst="rect">
            <a:avLst/>
          </a:prstGeom>
          <a:solidFill>
            <a:srgbClr val="EE7A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251884" y="260351"/>
            <a:ext cx="11700933" cy="635400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 descr="LDO_symbol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065" y="6044078"/>
            <a:ext cx="231360" cy="3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33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07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8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10" name="Bilde 9" descr="LDO_symbol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065" y="6044078"/>
            <a:ext cx="231360" cy="347039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28672" y="1870139"/>
            <a:ext cx="3103499" cy="3103499"/>
          </a:xfrm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1706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8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10" name="Bilde 9" descr="LDO_symbol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065" y="6044078"/>
            <a:ext cx="231360" cy="347039"/>
          </a:xfrm>
          <a:prstGeom prst="rect">
            <a:avLst/>
          </a:prstGeom>
        </p:spPr>
      </p:pic>
      <p:sp>
        <p:nvSpPr>
          <p:cNvPr id="6" name="TekstSylinder 5"/>
          <p:cNvSpPr txBox="1"/>
          <p:nvPr userDrawn="1"/>
        </p:nvSpPr>
        <p:spPr>
          <a:xfrm>
            <a:off x="609600" y="2392427"/>
            <a:ext cx="5088565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b-NO" sz="4533" b="1" i="0" u="none" strike="noStrike" kern="1200" baseline="0">
                <a:solidFill>
                  <a:schemeClr val="tx1"/>
                </a:solidFill>
                <a:latin typeface="Roboto"/>
                <a:ea typeface="+mn-ea"/>
                <a:cs typeface="Roboto"/>
              </a:rPr>
              <a:t>Vi hjelper deg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609600" y="3282849"/>
            <a:ext cx="5088565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nb-NO" sz="2400" b="0" i="0" u="none" strike="noStrike" kern="1200" baseline="0">
                <a:solidFill>
                  <a:schemeClr val="tx1"/>
                </a:solidFill>
                <a:latin typeface="Roboto"/>
                <a:ea typeface="+mn-ea"/>
                <a:cs typeface="Roboto"/>
              </a:rPr>
              <a:t>Gratis juridisk veiledning</a:t>
            </a:r>
          </a:p>
          <a:p>
            <a:pPr rtl="0">
              <a:lnSpc>
                <a:spcPct val="120000"/>
              </a:lnSpc>
            </a:pPr>
            <a:r>
              <a:rPr lang="nb-NO" sz="2400" b="0" i="0" u="none" strike="noStrike" kern="1200" baseline="0">
                <a:solidFill>
                  <a:schemeClr val="tx1"/>
                </a:solidFill>
                <a:latin typeface="Roboto"/>
                <a:ea typeface="+mn-ea"/>
                <a:cs typeface="Roboto"/>
              </a:rPr>
              <a:t>Finn oss på nett: www.ldo.no</a:t>
            </a:r>
          </a:p>
          <a:p>
            <a:pPr rtl="0">
              <a:lnSpc>
                <a:spcPct val="120000"/>
              </a:lnSpc>
            </a:pPr>
            <a:r>
              <a:rPr lang="en-US" sz="2400" b="0" i="0" u="none" strike="noStrike" kern="1200" baseline="0">
                <a:solidFill>
                  <a:schemeClr val="tx1"/>
                </a:solidFill>
                <a:latin typeface="Roboto"/>
                <a:ea typeface="+mn-ea"/>
                <a:cs typeface="Roboto"/>
              </a:rPr>
              <a:t>Ring oss: 23 15 73 00</a:t>
            </a:r>
          </a:p>
          <a:p>
            <a:pPr rtl="0">
              <a:lnSpc>
                <a:spcPct val="120000"/>
              </a:lnSpc>
            </a:pPr>
            <a:r>
              <a:rPr lang="en-US" sz="2400" b="0" i="0" u="none" strike="noStrike" kern="1200" baseline="0">
                <a:solidFill>
                  <a:schemeClr val="tx1"/>
                </a:solidFill>
                <a:latin typeface="Roboto"/>
                <a:ea typeface="+mn-ea"/>
                <a:cs typeface="Roboto"/>
              </a:rPr>
              <a:t>E-post: post@ldo.no</a:t>
            </a:r>
            <a:endParaRPr lang="nb-NO" sz="4533" b="1" i="0" u="none" strike="noStrike" kern="1200" baseline="0">
              <a:solidFill>
                <a:schemeClr val="tx1"/>
              </a:solidFill>
              <a:latin typeface="Roboto"/>
              <a:ea typeface="+mn-ea"/>
              <a:cs typeface="Roboto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9252F81-858D-BD40-B304-61DAD8D51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115" y="1276942"/>
            <a:ext cx="2883067" cy="5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5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609600" y="548680"/>
            <a:ext cx="10972800" cy="1287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b-NO"/>
              <a:t>Legg til punkt (maks 5)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FFA5-9115-48EF-83F7-57E689A6594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Topptekst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5C3C-3FAA-47DB-94AD-901E3ECBD495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44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41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27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8909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609585" rtl="0" eaLnBrk="1" latinLnBrk="0" hangingPunct="1">
        <a:spcBef>
          <a:spcPct val="0"/>
        </a:spcBef>
        <a:buNone/>
        <a:defRPr sz="4533" b="1" kern="1200">
          <a:solidFill>
            <a:schemeClr val="tx1"/>
          </a:solidFill>
          <a:latin typeface="Roboto"/>
          <a:ea typeface="+mj-ea"/>
          <a:cs typeface="Roboto"/>
        </a:defRPr>
      </a:lvl1pPr>
    </p:titleStyle>
    <p:bodyStyle>
      <a:lvl1pPr marL="594769" indent="-584185" algn="l" defTabSz="609585" rtl="0" eaLnBrk="1" latinLnBrk="0" hangingPunct="1">
        <a:spcBef>
          <a:spcPct val="20000"/>
        </a:spcBef>
        <a:buFontTx/>
        <a:buBlip>
          <a:blip r:embed="rId12"/>
        </a:buBlip>
        <a:tabLst/>
        <a:defRPr sz="3200" kern="1200">
          <a:solidFill>
            <a:schemeClr val="tx1"/>
          </a:solidFill>
          <a:latin typeface="Roboto"/>
          <a:ea typeface="+mn-ea"/>
          <a:cs typeface="Roboto"/>
        </a:defRPr>
      </a:lvl1pPr>
      <a:lvl2pPr marL="954593" indent="-361942" algn="l" defTabSz="609585" rtl="0" eaLnBrk="1" latinLnBrk="0" hangingPunct="1">
        <a:spcBef>
          <a:spcPct val="20000"/>
        </a:spcBef>
        <a:buFontTx/>
        <a:buBlip>
          <a:blip r:embed="rId12"/>
        </a:buBlip>
        <a:tabLst/>
        <a:defRPr sz="2667" kern="1200">
          <a:solidFill>
            <a:schemeClr val="tx1"/>
          </a:solidFill>
          <a:latin typeface="Roboto"/>
          <a:ea typeface="+mn-ea"/>
          <a:cs typeface="Roboto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"/>
          <a:ea typeface="+mn-ea"/>
          <a:cs typeface="Roboto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Roboto"/>
          <a:ea typeface="+mn-ea"/>
          <a:cs typeface="Roboto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Roboto"/>
          <a:ea typeface="+mn-ea"/>
          <a:cs typeface="Roboto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pos="5647">
          <p15:clr>
            <a:srgbClr val="F26B43"/>
          </p15:clr>
        </p15:guide>
        <p15:guide id="3" orient="horz" pos="123">
          <p15:clr>
            <a:srgbClr val="F26B43"/>
          </p15:clr>
        </p15:guide>
        <p15:guide id="4" orient="horz" pos="3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n strøm og fjell under Vinter">
            <a:extLst>
              <a:ext uri="{FF2B5EF4-FFF2-40B4-BE49-F238E27FC236}">
                <a16:creationId xmlns:a16="http://schemas.microsoft.com/office/drawing/2014/main" id="{FCB2DE72-23FF-44D7-873F-7A8989239F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 b="9111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D6D60CC4-FCE8-4503-A69A-CEEECA99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b="1" dirty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nb-NO" sz="48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</a:t>
            </a:r>
            <a:r>
              <a:rPr lang="en-GB" sz="36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eviewing pay conditions by reference to gender </a:t>
            </a:r>
            <a:r>
              <a:rPr lang="en-GB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GB" sz="24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b-NO" sz="1800" b="1" dirty="0">
                <a:latin typeface="Roboto"/>
              </a:rPr>
              <a:t>Status from Norway</a:t>
            </a:r>
            <a:br>
              <a:rPr lang="nb-NO" sz="1800" b="1" dirty="0">
                <a:latin typeface="Roboto"/>
              </a:rPr>
            </a:br>
            <a:r>
              <a:rPr lang="nb-NO" sz="1800" b="1" dirty="0">
                <a:latin typeface="Roboto"/>
              </a:rPr>
              <a:t>Workshop in </a:t>
            </a:r>
            <a:r>
              <a:rPr lang="nb-NO" sz="1800" b="1" dirty="0" err="1">
                <a:latin typeface="Roboto"/>
              </a:rPr>
              <a:t>Lisbon</a:t>
            </a:r>
            <a:r>
              <a:rPr lang="nb-NO" sz="1800" b="1" dirty="0">
                <a:latin typeface="Roboto"/>
              </a:rPr>
              <a:t> </a:t>
            </a:r>
            <a:br>
              <a:rPr lang="nb-NO" sz="1800" b="1" dirty="0">
                <a:latin typeface="Roboto"/>
              </a:rPr>
            </a:br>
            <a:r>
              <a:rPr lang="nb-NO" sz="1800" b="1" dirty="0">
                <a:latin typeface="Roboto"/>
              </a:rPr>
              <a:t>12 November 2021</a:t>
            </a:r>
            <a:r>
              <a:rPr lang="nb-NO" sz="2400" dirty="0">
                <a:latin typeface="Roboto"/>
              </a:rPr>
              <a:t/>
            </a:r>
            <a:br>
              <a:rPr lang="nb-NO" sz="2400" dirty="0">
                <a:latin typeface="Roboto"/>
              </a:rPr>
            </a:br>
            <a:r>
              <a:rPr lang="nb-NO" sz="1200" dirty="0">
                <a:latin typeface="Roboto"/>
              </a:rPr>
              <a:t/>
            </a:r>
            <a:br>
              <a:rPr lang="nb-NO" sz="1200" dirty="0">
                <a:latin typeface="Roboto"/>
              </a:rPr>
            </a:br>
            <a:r>
              <a:rPr lang="nb-NO" sz="1600" dirty="0">
                <a:latin typeface="Roboto"/>
              </a:rPr>
              <a:t>Senior advisor Ann-Helen Rykkje Hopland</a:t>
            </a:r>
            <a:br>
              <a:rPr lang="nb-NO" sz="1600" dirty="0">
                <a:latin typeface="Roboto"/>
              </a:rPr>
            </a:br>
            <a:r>
              <a:rPr lang="nb-NO" sz="1600" dirty="0" err="1">
                <a:latin typeface="Roboto"/>
              </a:rPr>
              <a:t>Equality</a:t>
            </a:r>
            <a:r>
              <a:rPr lang="nb-NO" sz="1600" dirty="0">
                <a:latin typeface="Roboto"/>
              </a:rPr>
              <a:t> and Anti-</a:t>
            </a:r>
            <a:r>
              <a:rPr lang="nb-NO" sz="1600" dirty="0" err="1">
                <a:latin typeface="Roboto"/>
              </a:rPr>
              <a:t>Discrimination</a:t>
            </a:r>
            <a:r>
              <a:rPr lang="nb-NO" sz="1600" dirty="0">
                <a:latin typeface="Roboto"/>
              </a:rPr>
              <a:t> Ombud</a:t>
            </a:r>
            <a:r>
              <a:rPr lang="nb-NO" sz="1400" dirty="0">
                <a:latin typeface="Roboto"/>
              </a:rPr>
              <a:t/>
            </a:r>
            <a:br>
              <a:rPr lang="nb-NO" sz="1400" dirty="0">
                <a:latin typeface="Roboto"/>
              </a:rPr>
            </a:br>
            <a:endParaRPr lang="nb-NO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CCBDDEC-418B-4409-B08B-5CE8B7DF9D8B}"/>
              </a:ext>
            </a:extLst>
          </p:cNvPr>
          <p:cNvSpPr txBox="1"/>
          <p:nvPr/>
        </p:nvSpPr>
        <p:spPr>
          <a:xfrm>
            <a:off x="6480313" y="815009"/>
            <a:ext cx="518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852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B6634D-9287-428E-A4DF-D0E2FAB4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500" b="1" dirty="0"/>
              <a:t/>
            </a:r>
            <a:br>
              <a:rPr lang="nb-NO" sz="3500" b="1" dirty="0"/>
            </a:br>
            <a:endParaRPr lang="nb-NO" sz="35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C9A00B-E403-4E5C-83CC-0888BF17C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914401"/>
            <a:ext cx="5201056" cy="502020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4400" b="1" dirty="0"/>
              <a:t>Content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Include all the employees in the company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Show men and </a:t>
            </a:r>
            <a:r>
              <a:rPr lang="en-GB" sz="2000" dirty="0" err="1"/>
              <a:t>womens</a:t>
            </a:r>
            <a:r>
              <a:rPr lang="en-GB" sz="2000" dirty="0"/>
              <a:t>’ wages in each job category 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Either shown in Norwegian kroners or share </a:t>
            </a:r>
            <a:r>
              <a:rPr lang="en-GB" sz="2000" dirty="0" err="1"/>
              <a:t>womens</a:t>
            </a:r>
            <a:r>
              <a:rPr lang="en-GB" sz="2000" dirty="0"/>
              <a:t>’ of men’s wage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Annual wage and variables, either together or </a:t>
            </a:r>
            <a:r>
              <a:rPr lang="en-GB" sz="2000" dirty="0" err="1"/>
              <a:t>seperate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The job categories must be developed in accordance to equal pay for work of equal value and work of equal value</a:t>
            </a:r>
          </a:p>
          <a:p>
            <a:pPr>
              <a:lnSpc>
                <a:spcPct val="90000"/>
              </a:lnSpc>
            </a:pPr>
            <a:endParaRPr lang="nb-NO" sz="2000" dirty="0"/>
          </a:p>
          <a:p>
            <a:pPr>
              <a:lnSpc>
                <a:spcPct val="90000"/>
              </a:lnSpc>
            </a:pPr>
            <a:endParaRPr lang="nb-NO" sz="2000" dirty="0"/>
          </a:p>
        </p:txBody>
      </p:sp>
      <p:pic>
        <p:nvPicPr>
          <p:cNvPr id="13" name="Plassholder for bilde 12" descr="Forretningsperson på en datamaskin">
            <a:extLst>
              <a:ext uri="{FF2B5EF4-FFF2-40B4-BE49-F238E27FC236}">
                <a16:creationId xmlns:a16="http://schemas.microsoft.com/office/drawing/2014/main" id="{18022CF2-9287-412F-BFAF-663F20C164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7" r="10674" b="2"/>
          <a:stretch/>
        </p:blipFill>
        <p:spPr>
          <a:xfrm>
            <a:off x="7344501" y="1796819"/>
            <a:ext cx="3264000" cy="3264000"/>
          </a:xfrm>
          <a:noFill/>
        </p:spPr>
      </p:pic>
    </p:spTree>
    <p:extLst>
      <p:ext uri="{BB962C8B-B14F-4D97-AF65-F5344CB8AC3E}">
        <p14:creationId xmlns:p14="http://schemas.microsoft.com/office/powerpoint/2010/main" val="221171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2B66CE-F4BD-415B-A382-872E70D6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Results</a:t>
            </a:r>
            <a:r>
              <a:rPr lang="nb-NO" dirty="0"/>
              <a:t> from a </a:t>
            </a:r>
            <a:r>
              <a:rPr lang="nb-NO" dirty="0" err="1"/>
              <a:t>equal</a:t>
            </a:r>
            <a:r>
              <a:rPr lang="nb-NO" dirty="0"/>
              <a:t> </a:t>
            </a:r>
            <a:r>
              <a:rPr lang="nb-NO" dirty="0" err="1"/>
              <a:t>pay</a:t>
            </a:r>
            <a:r>
              <a:rPr lang="nb-NO" dirty="0"/>
              <a:t> </a:t>
            </a:r>
            <a:r>
              <a:rPr lang="nb-NO" dirty="0" err="1"/>
              <a:t>review</a:t>
            </a:r>
            <a:endParaRPr lang="nb-NO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023290AD-2674-4EDD-A50E-A170AB985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450441"/>
              </p:ext>
            </p:extLst>
          </p:nvPr>
        </p:nvGraphicFramePr>
        <p:xfrm>
          <a:off x="1948516" y="1782645"/>
          <a:ext cx="853204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405">
                  <a:extLst>
                    <a:ext uri="{9D8B030D-6E8A-4147-A177-3AD203B41FA5}">
                      <a16:colId xmlns:a16="http://schemas.microsoft.com/office/drawing/2014/main" val="809226228"/>
                    </a:ext>
                  </a:extLst>
                </a:gridCol>
                <a:gridCol w="1708349">
                  <a:extLst>
                    <a:ext uri="{9D8B030D-6E8A-4147-A177-3AD203B41FA5}">
                      <a16:colId xmlns:a16="http://schemas.microsoft.com/office/drawing/2014/main" val="862431094"/>
                    </a:ext>
                  </a:extLst>
                </a:gridCol>
                <a:gridCol w="1903984">
                  <a:extLst>
                    <a:ext uri="{9D8B030D-6E8A-4147-A177-3AD203B41FA5}">
                      <a16:colId xmlns:a16="http://schemas.microsoft.com/office/drawing/2014/main" val="1659541294"/>
                    </a:ext>
                  </a:extLst>
                </a:gridCol>
                <a:gridCol w="2819302">
                  <a:extLst>
                    <a:ext uri="{9D8B030D-6E8A-4147-A177-3AD203B41FA5}">
                      <a16:colId xmlns:a16="http://schemas.microsoft.com/office/drawing/2014/main" val="3073316918"/>
                    </a:ext>
                  </a:extLst>
                </a:gridCol>
              </a:tblGrid>
              <a:tr h="413050"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solidFill>
                            <a:schemeClr val="tx1"/>
                          </a:solidFill>
                        </a:rPr>
                        <a:t>Level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err="1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nb-NO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err="1">
                          <a:solidFill>
                            <a:schemeClr val="tx1"/>
                          </a:solidFill>
                        </a:rPr>
                        <a:t>Womens</a:t>
                      </a:r>
                      <a:r>
                        <a:rPr lang="nb-NO" sz="2000" dirty="0">
                          <a:solidFill>
                            <a:schemeClr val="tx1"/>
                          </a:solidFill>
                        </a:rPr>
                        <a:t>’ </a:t>
                      </a:r>
                      <a:r>
                        <a:rPr lang="nb-NO" sz="2000" dirty="0" err="1">
                          <a:solidFill>
                            <a:schemeClr val="tx1"/>
                          </a:solidFill>
                        </a:rPr>
                        <a:t>share</a:t>
                      </a:r>
                      <a:r>
                        <a:rPr lang="nb-NO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20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nb-NO" sz="2000" dirty="0">
                          <a:solidFill>
                            <a:schemeClr val="tx1"/>
                          </a:solidFill>
                        </a:rPr>
                        <a:t> mens’ </a:t>
                      </a:r>
                      <a:r>
                        <a:rPr lang="nb-NO" sz="2000" dirty="0" err="1">
                          <a:solidFill>
                            <a:schemeClr val="tx1"/>
                          </a:solidFill>
                        </a:rPr>
                        <a:t>wages</a:t>
                      </a:r>
                      <a:r>
                        <a:rPr lang="nb-NO" sz="2000" dirty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nb-NO" sz="2000" dirty="0" err="1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nb-NO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87729"/>
                  </a:ext>
                </a:extLst>
              </a:tr>
              <a:tr h="696102">
                <a:tc>
                  <a:txBody>
                    <a:bodyPr/>
                    <a:lstStyle/>
                    <a:p>
                      <a:pPr algn="ctr"/>
                      <a:r>
                        <a:rPr lang="nb-NO" sz="2000" b="0" dirty="0">
                          <a:solidFill>
                            <a:sysClr val="windowText" lastClr="000000"/>
                          </a:solidFill>
                        </a:rPr>
                        <a:t>Manager 1 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 dirty="0">
                          <a:solidFill>
                            <a:schemeClr val="tx1"/>
                          </a:solidFill>
                        </a:rPr>
                        <a:t>27% (3)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>
                          <a:solidFill>
                            <a:sysClr val="windowText" lastClr="000000"/>
                          </a:solidFill>
                        </a:rPr>
                        <a:t>73% (8)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/>
                        <a:t>90%</a:t>
                      </a:r>
                    </a:p>
                    <a:p>
                      <a:pPr algn="ctr"/>
                      <a:r>
                        <a:rPr lang="nb-NO" sz="2000" b="0"/>
                        <a:t>800’ /889’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93136"/>
                  </a:ext>
                </a:extLst>
              </a:tr>
              <a:tr h="694997">
                <a:tc>
                  <a:txBody>
                    <a:bodyPr/>
                    <a:lstStyle/>
                    <a:p>
                      <a:pPr algn="ctr"/>
                      <a:r>
                        <a:rPr lang="nb-NO" sz="2000" b="0" dirty="0">
                          <a:solidFill>
                            <a:sysClr val="windowText" lastClr="000000"/>
                          </a:solidFill>
                        </a:rPr>
                        <a:t>Manager 2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>
                          <a:solidFill>
                            <a:sysClr val="windowText" lastClr="000000"/>
                          </a:solidFill>
                        </a:rPr>
                        <a:t>37,5% (9)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>
                          <a:solidFill>
                            <a:sysClr val="windowText" lastClr="000000"/>
                          </a:solidFill>
                        </a:rPr>
                        <a:t>62,5% (15)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/>
                        <a:t>95%</a:t>
                      </a:r>
                    </a:p>
                    <a:p>
                      <a:pPr algn="ctr"/>
                      <a:r>
                        <a:rPr lang="nb-NO" sz="2000" b="0"/>
                        <a:t>750’ /790’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41660"/>
                  </a:ext>
                </a:extLst>
              </a:tr>
              <a:tr h="679202">
                <a:tc>
                  <a:txBody>
                    <a:bodyPr/>
                    <a:lstStyle/>
                    <a:p>
                      <a:pPr algn="ctr"/>
                      <a:r>
                        <a:rPr lang="nb-NO" sz="2000" b="0" dirty="0">
                          <a:solidFill>
                            <a:sysClr val="windowText" lastClr="000000"/>
                          </a:solidFill>
                        </a:rPr>
                        <a:t>Special advisor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>
                          <a:solidFill>
                            <a:sysClr val="windowText" lastClr="000000"/>
                          </a:solidFill>
                        </a:rPr>
                        <a:t>50% (20)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>
                          <a:solidFill>
                            <a:sysClr val="windowText" lastClr="000000"/>
                          </a:solidFill>
                        </a:rPr>
                        <a:t>50% (20)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/>
                        <a:t>95% </a:t>
                      </a:r>
                    </a:p>
                    <a:p>
                      <a:pPr algn="ctr"/>
                      <a:r>
                        <a:rPr lang="nb-NO" sz="2000" b="0"/>
                        <a:t>550’ /580’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41015"/>
                  </a:ext>
                </a:extLst>
              </a:tr>
              <a:tr h="684333">
                <a:tc>
                  <a:txBody>
                    <a:bodyPr/>
                    <a:lstStyle/>
                    <a:p>
                      <a:pPr algn="ctr"/>
                      <a:r>
                        <a:rPr lang="nb-NO" sz="2000" b="0" dirty="0">
                          <a:solidFill>
                            <a:sysClr val="windowText" lastClr="000000"/>
                          </a:solidFill>
                        </a:rPr>
                        <a:t>Advisor 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>
                          <a:solidFill>
                            <a:sysClr val="windowText" lastClr="000000"/>
                          </a:solidFill>
                        </a:rPr>
                        <a:t>60% (60)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>
                          <a:solidFill>
                            <a:sysClr val="windowText" lastClr="000000"/>
                          </a:solidFill>
                        </a:rPr>
                        <a:t>40% (40)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/>
                        <a:t>101%</a:t>
                      </a:r>
                    </a:p>
                    <a:p>
                      <a:pPr algn="ctr"/>
                      <a:r>
                        <a:rPr lang="nb-NO" sz="2000" b="0"/>
                        <a:t>490’ /485’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14492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pPr algn="ctr"/>
                      <a:r>
                        <a:rPr lang="nb-NO" sz="2000"/>
                        <a:t>Total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/>
                        <a:t>52,5% (92)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/>
                        <a:t>47,5% (83)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b-NO" sz="2000" b="0" dirty="0"/>
                        <a:t>94,3%</a:t>
                      </a:r>
                    </a:p>
                    <a:p>
                      <a:pPr lvl="0" algn="ctr">
                        <a:buNone/>
                      </a:pPr>
                      <a:r>
                        <a:rPr lang="nb-NO" sz="2000" b="0" dirty="0"/>
                        <a:t>647’ /686’</a:t>
                      </a:r>
                    </a:p>
                  </a:txBody>
                  <a:tcPr marL="128578" marR="1285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90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86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F2C3D6-2882-4132-98CA-1CF25773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atin typeface="Arial"/>
                <a:cs typeface="Arial"/>
              </a:rPr>
              <a:t>Results of the equal pay review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866D50-CBED-48BD-91F6-4472B4242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The </a:t>
            </a:r>
            <a:r>
              <a:rPr lang="nb-NO" dirty="0" err="1"/>
              <a:t>internal</a:t>
            </a:r>
            <a:r>
              <a:rPr lang="nb-NO" dirty="0"/>
              <a:t> </a:t>
            </a:r>
            <a:r>
              <a:rPr lang="nb-NO" dirty="0" err="1"/>
              <a:t>review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company</a:t>
            </a:r>
            <a:r>
              <a:rPr lang="nb-NO" dirty="0"/>
              <a:t> must </a:t>
            </a:r>
            <a:r>
              <a:rPr lang="nb-NO" dirty="0" err="1"/>
              <a:t>state</a:t>
            </a:r>
            <a:r>
              <a:rPr lang="nb-NO" dirty="0"/>
              <a:t> </a:t>
            </a:r>
            <a:r>
              <a:rPr lang="nb-NO" dirty="0" err="1"/>
              <a:t>wages</a:t>
            </a:r>
            <a:r>
              <a:rPr lang="nb-NO" dirty="0"/>
              <a:t> in Norwegian kroners (</a:t>
            </a:r>
            <a:r>
              <a:rPr lang="nb-NO" dirty="0" err="1"/>
              <a:t>average</a:t>
            </a:r>
            <a:r>
              <a:rPr lang="nb-NO" dirty="0"/>
              <a:t> per </a:t>
            </a:r>
            <a:r>
              <a:rPr lang="nb-NO" dirty="0" err="1"/>
              <a:t>job</a:t>
            </a:r>
            <a:r>
              <a:rPr lang="nb-NO" dirty="0"/>
              <a:t> </a:t>
            </a:r>
            <a:r>
              <a:rPr lang="nb-NO" dirty="0" err="1"/>
              <a:t>category</a:t>
            </a:r>
            <a:r>
              <a:rPr lang="nb-NO" dirty="0"/>
              <a:t>)</a:t>
            </a:r>
          </a:p>
          <a:p>
            <a:r>
              <a:rPr lang="nb-NO" dirty="0"/>
              <a:t>Must be </a:t>
            </a:r>
            <a:r>
              <a:rPr lang="nb-NO" dirty="0" err="1"/>
              <a:t>available</a:t>
            </a:r>
            <a:r>
              <a:rPr lang="nb-NO" dirty="0"/>
              <a:t> for all </a:t>
            </a:r>
            <a:r>
              <a:rPr lang="nb-NO" dirty="0" err="1"/>
              <a:t>employees</a:t>
            </a:r>
            <a:r>
              <a:rPr lang="nb-NO" dirty="0"/>
              <a:t> and LDO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595EDBA7-1581-4D3A-BDD6-87135E95D604}"/>
              </a:ext>
            </a:extLst>
          </p:cNvPr>
          <p:cNvSpPr txBox="1">
            <a:spLocks/>
          </p:cNvSpPr>
          <p:nvPr/>
        </p:nvSpPr>
        <p:spPr>
          <a:xfrm>
            <a:off x="5754768" y="1625101"/>
            <a:ext cx="5201055" cy="4309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96885" indent="-596885" algn="l" defTabSz="609585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tabLst/>
              <a:defRPr sz="32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954593" indent="-357708" algn="l" defTabSz="609585" rtl="0" eaLnBrk="1" latinLnBrk="0" hangingPunct="1">
              <a:spcBef>
                <a:spcPct val="20000"/>
              </a:spcBef>
              <a:buSzPct val="100000"/>
              <a:buFont typeface="Roboto" panose="02000000000000000000" pitchFamily="2" charset="0"/>
              <a:buChar char="–"/>
              <a:tabLst/>
              <a:defRPr sz="2667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The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review</a:t>
            </a:r>
            <a:r>
              <a:rPr lang="nb-NO" dirty="0"/>
              <a:t> </a:t>
            </a:r>
            <a:r>
              <a:rPr lang="nb-NO" dirty="0" err="1"/>
              <a:t>shall</a:t>
            </a:r>
            <a:r>
              <a:rPr lang="nb-NO" dirty="0"/>
              <a:t> be </a:t>
            </a:r>
            <a:r>
              <a:rPr lang="nb-NO" dirty="0" err="1"/>
              <a:t>anonymous</a:t>
            </a:r>
            <a:r>
              <a:rPr lang="nb-NO" dirty="0"/>
              <a:t> and </a:t>
            </a:r>
            <a:r>
              <a:rPr lang="nb-NO" dirty="0" err="1"/>
              <a:t>included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annual</a:t>
            </a:r>
            <a:r>
              <a:rPr lang="nb-NO" dirty="0"/>
              <a:t> report or </a:t>
            </a:r>
            <a:r>
              <a:rPr lang="nb-NO" dirty="0" err="1"/>
              <a:t>another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document</a:t>
            </a:r>
            <a:r>
              <a:rPr lang="nb-NO" dirty="0"/>
              <a:t> </a:t>
            </a:r>
          </a:p>
          <a:p>
            <a:r>
              <a:rPr lang="nb-NO" dirty="0"/>
              <a:t>States </a:t>
            </a:r>
            <a:r>
              <a:rPr lang="nb-NO" dirty="0" err="1"/>
              <a:t>womens</a:t>
            </a:r>
            <a:r>
              <a:rPr lang="nb-NO" dirty="0"/>
              <a:t>’ </a:t>
            </a:r>
            <a:r>
              <a:rPr lang="nb-NO" dirty="0" err="1"/>
              <a:t>share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men’s</a:t>
            </a:r>
            <a:r>
              <a:rPr lang="nb-NO" dirty="0"/>
              <a:t> </a:t>
            </a:r>
            <a:r>
              <a:rPr lang="nb-NO" dirty="0" err="1"/>
              <a:t>wages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7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erson som arbeider på bærbar datamaskin etter arbeidstid">
            <a:extLst>
              <a:ext uri="{FF2B5EF4-FFF2-40B4-BE49-F238E27FC236}">
                <a16:creationId xmlns:a16="http://schemas.microsoft.com/office/drawing/2014/main" id="{15D1D286-6FDE-4702-8061-F5358B4B6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0" b="9370"/>
          <a:stretch/>
        </p:blipFill>
        <p:spPr>
          <a:xfrm>
            <a:off x="251884" y="175684"/>
            <a:ext cx="11700933" cy="6337300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C8161B5-0EF1-4102-9BDE-CAD965E2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1801133"/>
            <a:ext cx="6096005" cy="3278560"/>
          </a:xfrm>
        </p:spPr>
        <p:txBody>
          <a:bodyPr anchor="ctr">
            <a:normAutofit/>
          </a:bodyPr>
          <a:lstStyle/>
          <a:p>
            <a:r>
              <a:rPr lang="en-US" dirty="0"/>
              <a:t>3.Initial feedback and responses from employers</a:t>
            </a:r>
          </a:p>
        </p:txBody>
      </p:sp>
    </p:spTree>
    <p:extLst>
      <p:ext uri="{BB962C8B-B14F-4D97-AF65-F5344CB8AC3E}">
        <p14:creationId xmlns:p14="http://schemas.microsoft.com/office/powerpoint/2010/main" val="259894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CC8036-4061-4E7C-B1E5-0BD0855F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 dirty="0" err="1"/>
              <a:t>Experiences</a:t>
            </a:r>
            <a:r>
              <a:rPr lang="nb-NO" dirty="0"/>
              <a:t> so far</a:t>
            </a:r>
          </a:p>
        </p:txBody>
      </p:sp>
      <p:pic>
        <p:nvPicPr>
          <p:cNvPr id="6" name="Plassholder for innhold 5" descr="People in meeting">
            <a:extLst>
              <a:ext uri="{FF2B5EF4-FFF2-40B4-BE49-F238E27FC236}">
                <a16:creationId xmlns:a16="http://schemas.microsoft.com/office/drawing/2014/main" id="{8DB69517-3687-44ED-BEDE-D8748E257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r="1097" b="3"/>
          <a:stretch/>
        </p:blipFill>
        <p:spPr>
          <a:xfrm>
            <a:off x="609601" y="1625101"/>
            <a:ext cx="5201055" cy="4309507"/>
          </a:xfr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474180-E48C-48CF-9D47-97CC53DA0B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1346" y="1625101"/>
            <a:ext cx="5201055" cy="4309507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This is </a:t>
            </a:r>
            <a:r>
              <a:rPr lang="nb-NO" dirty="0" err="1"/>
              <a:t>the</a:t>
            </a:r>
            <a:r>
              <a:rPr lang="nb-NO" dirty="0"/>
              <a:t> first time </a:t>
            </a:r>
            <a:r>
              <a:rPr lang="nb-NO" dirty="0" err="1"/>
              <a:t>around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legislation</a:t>
            </a:r>
            <a:r>
              <a:rPr lang="nb-NO" dirty="0"/>
              <a:t> – </a:t>
            </a:r>
            <a:r>
              <a:rPr lang="nb-NO" dirty="0" err="1"/>
              <a:t>yet</a:t>
            </a:r>
            <a:r>
              <a:rPr lang="nb-NO" dirty="0"/>
              <a:t> to </a:t>
            </a:r>
            <a:r>
              <a:rPr lang="nb-NO" dirty="0" err="1"/>
              <a:t>see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concrete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annual</a:t>
            </a:r>
            <a:r>
              <a:rPr lang="nb-NO" dirty="0"/>
              <a:t> reports</a:t>
            </a:r>
          </a:p>
          <a:p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companies</a:t>
            </a:r>
            <a:r>
              <a:rPr lang="nb-NO" dirty="0"/>
              <a:t> has </a:t>
            </a:r>
            <a:r>
              <a:rPr lang="nb-NO" dirty="0" err="1"/>
              <a:t>disclosed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numbers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pay</a:t>
            </a:r>
            <a:r>
              <a:rPr lang="nb-NO" dirty="0"/>
              <a:t> </a:t>
            </a:r>
            <a:r>
              <a:rPr lang="nb-NO" dirty="0" err="1"/>
              <a:t>conditions</a:t>
            </a:r>
            <a:r>
              <a:rPr lang="nb-NO" dirty="0"/>
              <a:t> in </a:t>
            </a:r>
            <a:r>
              <a:rPr lang="nb-NO" dirty="0" err="1"/>
              <a:t>their</a:t>
            </a:r>
            <a:r>
              <a:rPr lang="nb-NO" dirty="0"/>
              <a:t> report for 2020</a:t>
            </a:r>
          </a:p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awareness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660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75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DD5B63-1FEF-47D9-B926-E91F88C9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500" dirty="0"/>
              <a:t/>
            </a:r>
            <a:br>
              <a:rPr lang="nb-NO" sz="3500" dirty="0"/>
            </a:br>
            <a:r>
              <a:rPr lang="nb-NO" sz="3500" dirty="0"/>
              <a:t>Agenda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A2126C0-CAE6-4807-B77C-B627212B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25101"/>
            <a:ext cx="5201055" cy="430950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1.The Norwegian Equality and Anti-Discrimination Ombud</a:t>
            </a:r>
            <a:endParaRPr lang="en-US" sz="2700" i="0" dirty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2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2. The Activity and Reporting Duty for employers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700" i="1" dirty="0"/>
              <a:t>How we provide guidance for employers on how to comply with reviewing pay conditions with reference to gender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2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3. Initial feedback from companies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700" dirty="0"/>
          </a:p>
        </p:txBody>
      </p:sp>
      <p:pic>
        <p:nvPicPr>
          <p:cNvPr id="9" name="Bilde 5" descr="Forretnings personer som arbeider i et åpent abonnements kontor">
            <a:extLst>
              <a:ext uri="{FF2B5EF4-FFF2-40B4-BE49-F238E27FC236}">
                <a16:creationId xmlns:a16="http://schemas.microsoft.com/office/drawing/2014/main" id="{28779C96-4A8B-4E96-AFC0-927E44DD11F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3" r="15064" b="-2"/>
          <a:stretch/>
        </p:blipFill>
        <p:spPr>
          <a:xfrm>
            <a:off x="6381346" y="1625101"/>
            <a:ext cx="5201055" cy="4309507"/>
          </a:xfrm>
          <a:noFill/>
        </p:spPr>
      </p:pic>
    </p:spTree>
    <p:extLst>
      <p:ext uri="{BB962C8B-B14F-4D97-AF65-F5344CB8AC3E}">
        <p14:creationId xmlns:p14="http://schemas.microsoft.com/office/powerpoint/2010/main" val="402406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DD5B63-1FEF-47D9-B926-E91F88C9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500" dirty="0"/>
              <a:t/>
            </a:r>
            <a:br>
              <a:rPr lang="nb-NO" sz="3500" dirty="0"/>
            </a:br>
            <a:r>
              <a:rPr lang="nb-NO" sz="3500" dirty="0"/>
              <a:t>1. The </a:t>
            </a:r>
            <a:r>
              <a:rPr lang="nb-NO" sz="3500" dirty="0" err="1"/>
              <a:t>Equality</a:t>
            </a:r>
            <a:r>
              <a:rPr lang="nb-NO" sz="3500" dirty="0"/>
              <a:t> and Anti-</a:t>
            </a:r>
            <a:r>
              <a:rPr lang="nb-NO" sz="3500" dirty="0" err="1"/>
              <a:t>Discrimination</a:t>
            </a:r>
            <a:r>
              <a:rPr lang="nb-NO" sz="3500" dirty="0"/>
              <a:t> Ombud</a:t>
            </a:r>
          </a:p>
        </p:txBody>
      </p:sp>
      <p:pic>
        <p:nvPicPr>
          <p:cNvPr id="5" name="Bilde 5" descr="Lyspære over personer som diskuterer">
            <a:extLst>
              <a:ext uri="{FF2B5EF4-FFF2-40B4-BE49-F238E27FC236}">
                <a16:creationId xmlns:a16="http://schemas.microsoft.com/office/drawing/2014/main" id="{3D1AED9E-C216-4F46-A556-9381FFACA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6" r="3872" b="-3"/>
          <a:stretch/>
        </p:blipFill>
        <p:spPr>
          <a:xfrm>
            <a:off x="609601" y="1625101"/>
            <a:ext cx="5201055" cy="4309507"/>
          </a:xfrm>
          <a:noFill/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A2126C0-CAE6-4807-B77C-B627212BED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1346" y="1625101"/>
            <a:ext cx="5201055" cy="4309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About us</a:t>
            </a:r>
            <a:endParaRPr lang="en-US" sz="2700" i="0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The Equality and Anti-discrimination Act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b="1" dirty="0"/>
              <a:t>Provide guidance for employers on how to review their pay conditions by reference to gender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9480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6A33DD-FAD2-4D5E-96DA-46C0AB75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0239"/>
            <a:ext cx="10972800" cy="1143000"/>
          </a:xfrm>
        </p:spPr>
        <p:txBody>
          <a:bodyPr/>
          <a:lstStyle/>
          <a:p>
            <a:r>
              <a:rPr lang="nb-NO" dirty="0"/>
              <a:t>2. The Activity and Reporting </a:t>
            </a:r>
            <a:r>
              <a:rPr lang="nb-NO" dirty="0" err="1"/>
              <a:t>Duty</a:t>
            </a:r>
            <a:r>
              <a:rPr lang="nb-NO" dirty="0"/>
              <a:t> for </a:t>
            </a:r>
            <a:r>
              <a:rPr lang="nb-NO" dirty="0" err="1"/>
              <a:t>employers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73A5D4-8300-43E3-B5E3-277C04C6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9235"/>
            <a:ext cx="10803466" cy="430950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ctive measures and reporting on equality and anti-</a:t>
            </a:r>
            <a:r>
              <a:rPr lang="en-GB" sz="28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discrimination practices</a:t>
            </a:r>
            <a:r>
              <a:rPr lang="en-GB" sz="28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employers.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Section 26</a:t>
            </a:r>
            <a:endParaRPr lang="en-GB" sz="2800" dirty="0">
              <a:solidFill>
                <a:srgbClr val="33333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a)	investigate whether there is a risk of discrimination or other barriers to equality, </a:t>
            </a:r>
            <a:r>
              <a:rPr lang="en-GB" sz="2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including by reviewing pay conditions by reference to gender </a:t>
            </a:r>
            <a:r>
              <a:rPr lang="en-GB" sz="28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and the use of involuntary part-time work every two years</a:t>
            </a:r>
            <a:endParaRPr lang="nb-NO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529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3C45A6D-043F-4C5F-AC92-A5036250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7034"/>
            <a:ext cx="10972800" cy="1143000"/>
          </a:xfrm>
        </p:spPr>
        <p:txBody>
          <a:bodyPr anchor="ctr">
            <a:normAutofit fontScale="90000"/>
          </a:bodyPr>
          <a:lstStyle/>
          <a:p>
            <a:r>
              <a:rPr lang="en-GB" sz="48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GB" sz="4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eviewing pay conditions by reference to gender </a:t>
            </a:r>
            <a:endParaRPr lang="nb-NO" dirty="0"/>
          </a:p>
        </p:txBody>
      </p:sp>
      <p:pic>
        <p:nvPicPr>
          <p:cNvPr id="3" name="Plassholder for bilde 2" descr="Graf">
            <a:extLst>
              <a:ext uri="{FF2B5EF4-FFF2-40B4-BE49-F238E27FC236}">
                <a16:creationId xmlns:a16="http://schemas.microsoft.com/office/drawing/2014/main" id="{B606F01C-6F21-4E6F-8237-2E634CC0E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b="14400"/>
          <a:stretch/>
        </p:blipFill>
        <p:spPr>
          <a:xfrm>
            <a:off x="609600" y="2033600"/>
            <a:ext cx="10972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32754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ersoner som diskuterer">
            <a:extLst>
              <a:ext uri="{FF2B5EF4-FFF2-40B4-BE49-F238E27FC236}">
                <a16:creationId xmlns:a16="http://schemas.microsoft.com/office/drawing/2014/main" id="{15D1D286-6FDE-4702-8061-F5358B4B6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b="4946"/>
          <a:stretch/>
        </p:blipFill>
        <p:spPr>
          <a:xfrm>
            <a:off x="251884" y="175684"/>
            <a:ext cx="11700933" cy="6337300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C8161B5-0EF1-4102-9BDE-CAD965E2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1801133"/>
            <a:ext cx="6096005" cy="3278560"/>
          </a:xfrm>
        </p:spPr>
        <p:txBody>
          <a:bodyPr anchor="ctr">
            <a:normAutofit/>
          </a:bodyPr>
          <a:lstStyle/>
          <a:p>
            <a:r>
              <a:rPr lang="en-US" dirty="0"/>
              <a:t>Applies to the single employer</a:t>
            </a:r>
            <a:br>
              <a:rPr lang="en-US" dirty="0"/>
            </a:br>
            <a:r>
              <a:rPr lang="en-US" sz="1800" dirty="0"/>
              <a:t>Addressing the gender pay gap within one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0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67AA39-0AFC-469A-A91D-1E3E291A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latin typeface="Roboto" panose="020B0604020202020204"/>
              </a:rPr>
              <a:t/>
            </a:r>
            <a:br>
              <a:rPr lang="en-US" b="1" dirty="0">
                <a:latin typeface="Roboto" panose="020B0604020202020204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Mapping pay conditions by gender</a:t>
            </a:r>
            <a:endParaRPr lang="en-US" b="1" dirty="0">
              <a:latin typeface="Roboto" panose="020B0604020202020204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F92970-AC0C-439C-9C0B-D7FACE3C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68285" indent="0">
              <a:buNone/>
            </a:pPr>
            <a:r>
              <a:rPr lang="en-US" sz="3600" b="1" dirty="0"/>
              <a:t>Intention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600" dirty="0"/>
              <a:t>Employees are set to be able to compeer their own wage with other employees in the same job category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600" dirty="0"/>
              <a:t>Provide hard facts and transparency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600" dirty="0"/>
              <a:t>Is to be published in the annual report or another public document</a:t>
            </a:r>
            <a:endParaRPr lang="en-US" sz="2000" dirty="0"/>
          </a:p>
        </p:txBody>
      </p:sp>
      <p:pic>
        <p:nvPicPr>
          <p:cNvPr id="6" name="Picture 5" descr="Forstørrelsesglass som viser synkende ytelse">
            <a:extLst>
              <a:ext uri="{FF2B5EF4-FFF2-40B4-BE49-F238E27FC236}">
                <a16:creationId xmlns:a16="http://schemas.microsoft.com/office/drawing/2014/main" id="{0324D510-8FBD-4CA8-AF88-6944F855F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9" r="4272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38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67AA39-0AFC-469A-A91D-1E3E291A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Step 1: Find suitable job categories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1E2C11F-B0C0-4046-BDDD-AFE40E02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25101"/>
            <a:ext cx="5201055" cy="43095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Agreeing on common benchmarks when creating suitable job categories for the company</a:t>
            </a:r>
          </a:p>
          <a:p>
            <a:r>
              <a:rPr lang="en-US" dirty="0"/>
              <a:t>Legal benchmark: An evaluation of equal work of equal value and work of equal value.(</a:t>
            </a:r>
            <a:r>
              <a:rPr lang="en-US" b="1" dirty="0"/>
              <a:t>Section 34 in the Act)</a:t>
            </a:r>
          </a:p>
        </p:txBody>
      </p:sp>
      <p:pic>
        <p:nvPicPr>
          <p:cNvPr id="6" name="Picture 5" descr="Fargede arrangører på hyller">
            <a:extLst>
              <a:ext uri="{FF2B5EF4-FFF2-40B4-BE49-F238E27FC236}">
                <a16:creationId xmlns:a16="http://schemas.microsoft.com/office/drawing/2014/main" id="{0324D510-8FBD-4CA8-AF88-6944F855FE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17935" b="-1"/>
          <a:stretch/>
        </p:blipFill>
        <p:spPr>
          <a:xfrm>
            <a:off x="6381346" y="1625101"/>
            <a:ext cx="5201055" cy="430950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17343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F48E30B-4FD5-40AC-84C6-96FB23EB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i="1" dirty="0"/>
              <a:t/>
            </a:r>
            <a:br>
              <a:rPr lang="en-US" sz="3500" i="1" dirty="0"/>
            </a:br>
            <a:endParaRPr lang="en-US" sz="3500" dirty="0"/>
          </a:p>
        </p:txBody>
      </p:sp>
      <p:pic>
        <p:nvPicPr>
          <p:cNvPr id="5" name="Plassholder for bilde 4" descr="Utklippstavle med heldekkende fyll">
            <a:extLst>
              <a:ext uri="{FF2B5EF4-FFF2-40B4-BE49-F238E27FC236}">
                <a16:creationId xmlns:a16="http://schemas.microsoft.com/office/drawing/2014/main" id="{DDACDD81-1C9E-49AC-9956-7822E3DBE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5375" y="1625101"/>
            <a:ext cx="4309507" cy="4309507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377546-F404-4237-938D-55FBEE52BE6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1346" y="1625101"/>
            <a:ext cx="5201055" cy="4309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700" b="1" i="1" dirty="0"/>
          </a:p>
          <a:p>
            <a:pPr>
              <a:lnSpc>
                <a:spcPct val="90000"/>
              </a:lnSpc>
            </a:pPr>
            <a:r>
              <a:rPr lang="en-US" sz="2700" b="0" i="0" dirty="0">
                <a:effectLst/>
              </a:rPr>
              <a:t>Whether the work is of equal value is determined by means of </a:t>
            </a:r>
            <a:r>
              <a:rPr lang="en-US" sz="2700" b="0" i="0" dirty="0">
                <a:solidFill>
                  <a:schemeClr val="tx2"/>
                </a:solidFill>
                <a:effectLst/>
              </a:rPr>
              <a:t>an overall assessment </a:t>
            </a:r>
            <a:r>
              <a:rPr lang="en-US" sz="2700" b="0" i="0" dirty="0">
                <a:effectLst/>
              </a:rPr>
              <a:t>in which emphasis is given to the expertise that is required to perform the work and other relevant factors, such as </a:t>
            </a:r>
            <a:r>
              <a:rPr lang="en-US" sz="2700" b="0" i="0" dirty="0">
                <a:solidFill>
                  <a:schemeClr val="tx2"/>
                </a:solidFill>
                <a:effectLst/>
              </a:rPr>
              <a:t>effort, responsibility and working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203769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LDO">
      <a:dk1>
        <a:srgbClr val="000000"/>
      </a:dk1>
      <a:lt1>
        <a:srgbClr val="FFFFFF"/>
      </a:lt1>
      <a:dk2>
        <a:srgbClr val="FF474A"/>
      </a:dk2>
      <a:lt2>
        <a:srgbClr val="FF888A"/>
      </a:lt2>
      <a:accent1>
        <a:srgbClr val="0F6C83"/>
      </a:accent1>
      <a:accent2>
        <a:srgbClr val="3EA6B7"/>
      </a:accent2>
      <a:accent3>
        <a:srgbClr val="E5CE91"/>
      </a:accent3>
      <a:accent4>
        <a:srgbClr val="B08391"/>
      </a:accent4>
      <a:accent5>
        <a:srgbClr val="8BB5B0"/>
      </a:accent5>
      <a:accent6>
        <a:srgbClr val="C6B040"/>
      </a:accent6>
      <a:hlink>
        <a:srgbClr val="000000"/>
      </a:hlink>
      <a:folHlink>
        <a:srgbClr val="5F5F5F"/>
      </a:folHlink>
    </a:clrScheme>
    <a:fontScheme name="LDO temafonter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st" id="{A3AF7B56-BBAB-AB46-A7DC-BF6790982E36}" vid="{CBC25C75-0036-2041-B35A-9EDD3BFB4F9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31EDB0A3DD73408DEFAF839BF0D9BA" ma:contentTypeVersion="12" ma:contentTypeDescription="Opprett et nytt dokument." ma:contentTypeScope="" ma:versionID="41f2475479ee6d59b48de5e4875f494a">
  <xsd:schema xmlns:xsd="http://www.w3.org/2001/XMLSchema" xmlns:xs="http://www.w3.org/2001/XMLSchema" xmlns:p="http://schemas.microsoft.com/office/2006/metadata/properties" xmlns:ns2="b2fa9f00-648c-47ba-8989-ef7f82789192" xmlns:ns3="b2a64ad8-422f-4999-874a-048cee983a3b" targetNamespace="http://schemas.microsoft.com/office/2006/metadata/properties" ma:root="true" ma:fieldsID="1ea9f9df473c2ec29377379911e4508a" ns2:_="" ns3:_="">
    <xsd:import namespace="b2fa9f00-648c-47ba-8989-ef7f82789192"/>
    <xsd:import namespace="b2a64ad8-422f-4999-874a-048cee983a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a9f00-648c-47ba-8989-ef7f827891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64ad8-422f-4999-874a-048cee983a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F90EC7-12FD-43B8-B405-A6F096B79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6F93DC-69AE-4661-A107-2D2AD1974129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b2a64ad8-422f-4999-874a-048cee983a3b"/>
    <ds:schemaRef ds:uri="b2fa9f00-648c-47ba-8989-ef7f8278919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4FD2C1-53F1-43F3-AC1C-5B0D44C9562D}">
  <ds:schemaRefs>
    <ds:schemaRef ds:uri="b2a64ad8-422f-4999-874a-048cee983a3b"/>
    <ds:schemaRef ds:uri="b2fa9f00-648c-47ba-8989-ef7f827891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1465</Words>
  <Application>Microsoft Office PowerPoint</Application>
  <PresentationFormat>Ecrã Panorâmico</PresentationFormat>
  <Paragraphs>156</Paragraphs>
  <Slides>15</Slides>
  <Notes>15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Times New Roman</vt:lpstr>
      <vt:lpstr>Office-tema</vt:lpstr>
      <vt:lpstr>1_Office-tema</vt:lpstr>
      <vt:lpstr> Reviewing pay conditions by reference to gender  Status from Norway Workshop in Lisbon  12 November 2021  Senior advisor Ann-Helen Rykkje Hopland Equality and Anti-Discrimination Ombud </vt:lpstr>
      <vt:lpstr> Agenda </vt:lpstr>
      <vt:lpstr> 1. The Equality and Anti-Discrimination Ombud</vt:lpstr>
      <vt:lpstr>2. The Activity and Reporting Duty for employers</vt:lpstr>
      <vt:lpstr>Reviewing pay conditions by reference to gender </vt:lpstr>
      <vt:lpstr>Applies to the single employer Addressing the gender pay gap within one business</vt:lpstr>
      <vt:lpstr>  Mapping pay conditions by gender</vt:lpstr>
      <vt:lpstr>Step 1: Find suitable job categories </vt:lpstr>
      <vt:lpstr> </vt:lpstr>
      <vt:lpstr> </vt:lpstr>
      <vt:lpstr>Example: Results from a equal pay review</vt:lpstr>
      <vt:lpstr>Results of the equal pay review </vt:lpstr>
      <vt:lpstr>3.Initial feedback and responses from employers</vt:lpstr>
      <vt:lpstr>Experiences so far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Ann-Helen Rykkje Hopland</dc:creator>
  <cp:lastModifiedBy>Anita Sares</cp:lastModifiedBy>
  <cp:revision>74</cp:revision>
  <dcterms:created xsi:type="dcterms:W3CDTF">2021-07-09T11:52:51Z</dcterms:created>
  <dcterms:modified xsi:type="dcterms:W3CDTF">2021-11-10T18:33:42Z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0x010100B331EDB0A3DD73408DEFAF839BF0D9BA</vt:lpwstr>
  </property>
</Properties>
</file>