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8" r:id="rId4"/>
    <p:sldId id="283" r:id="rId5"/>
    <p:sldId id="284" r:id="rId6"/>
    <p:sldId id="285" r:id="rId7"/>
    <p:sldId id="281" r:id="rId8"/>
    <p:sldId id="287" r:id="rId9"/>
    <p:sldId id="288" r:id="rId10"/>
    <p:sldId id="289" r:id="rId11"/>
    <p:sldId id="291" r:id="rId12"/>
  </p:sldIdLst>
  <p:sldSz cx="12192000" cy="6858000"/>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7214"/>
  </p:normalViewPr>
  <p:slideViewPr>
    <p:cSldViewPr snapToGrid="0" snapToObjects="1">
      <p:cViewPr>
        <p:scale>
          <a:sx n="75" d="100"/>
          <a:sy n="75" d="100"/>
        </p:scale>
        <p:origin x="328" y="-1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FB9A-4B39-C04F-9396-8ECF407ACE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5397E8-CF58-AB4E-9FC9-019A94794C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6B59CC6-CCB1-BC4D-926C-4AAF16C21DAD}"/>
              </a:ext>
            </a:extLst>
          </p:cNvPr>
          <p:cNvSpPr>
            <a:spLocks noGrp="1"/>
          </p:cNvSpPr>
          <p:nvPr>
            <p:ph type="dt" sz="half" idx="10"/>
          </p:nvPr>
        </p:nvSpPr>
        <p:spPr/>
        <p:txBody>
          <a:bodyPr/>
          <a:lstStyle/>
          <a:p>
            <a:fld id="{B26F974F-2525-0A40-B95A-F4CA8C145669}" type="datetimeFigureOut">
              <a:rPr lang="en-US" smtClean="0"/>
              <a:t>12-Nov-21</a:t>
            </a:fld>
            <a:endParaRPr lang="en-US"/>
          </a:p>
        </p:txBody>
      </p:sp>
      <p:sp>
        <p:nvSpPr>
          <p:cNvPr id="5" name="Footer Placeholder 4">
            <a:extLst>
              <a:ext uri="{FF2B5EF4-FFF2-40B4-BE49-F238E27FC236}">
                <a16:creationId xmlns:a16="http://schemas.microsoft.com/office/drawing/2014/main" id="{3A5DFC73-0871-D54C-A57A-D2433887BC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50BD93-5256-FD46-A606-CA9FD832828C}"/>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4087933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4D59D-5049-8F4F-9C49-E6F93F9A5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FAE351-54AE-D64E-BF26-460E5916D4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D36C38-AF93-6D40-9D41-4AC464C2BAAD}"/>
              </a:ext>
            </a:extLst>
          </p:cNvPr>
          <p:cNvSpPr>
            <a:spLocks noGrp="1"/>
          </p:cNvSpPr>
          <p:nvPr>
            <p:ph type="dt" sz="half" idx="10"/>
          </p:nvPr>
        </p:nvSpPr>
        <p:spPr/>
        <p:txBody>
          <a:bodyPr/>
          <a:lstStyle/>
          <a:p>
            <a:fld id="{B26F974F-2525-0A40-B95A-F4CA8C145669}" type="datetimeFigureOut">
              <a:rPr lang="en-US" smtClean="0"/>
              <a:t>12-Nov-21</a:t>
            </a:fld>
            <a:endParaRPr lang="en-US"/>
          </a:p>
        </p:txBody>
      </p:sp>
      <p:sp>
        <p:nvSpPr>
          <p:cNvPr id="5" name="Footer Placeholder 4">
            <a:extLst>
              <a:ext uri="{FF2B5EF4-FFF2-40B4-BE49-F238E27FC236}">
                <a16:creationId xmlns:a16="http://schemas.microsoft.com/office/drawing/2014/main" id="{B96CC9E0-C635-B84B-95DD-8BF931A7AB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13112B-3B97-864B-8DE9-9A6B5AE902C0}"/>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1466998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880711-1A5B-8447-B86F-9290A1D3185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C4878E-7D24-D74F-9D6D-1D55FAFAD09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20D842-2128-6340-A253-790898990E14}"/>
              </a:ext>
            </a:extLst>
          </p:cNvPr>
          <p:cNvSpPr>
            <a:spLocks noGrp="1"/>
          </p:cNvSpPr>
          <p:nvPr>
            <p:ph type="dt" sz="half" idx="10"/>
          </p:nvPr>
        </p:nvSpPr>
        <p:spPr/>
        <p:txBody>
          <a:bodyPr/>
          <a:lstStyle/>
          <a:p>
            <a:fld id="{B26F974F-2525-0A40-B95A-F4CA8C145669}" type="datetimeFigureOut">
              <a:rPr lang="en-US" smtClean="0"/>
              <a:t>12-Nov-21</a:t>
            </a:fld>
            <a:endParaRPr lang="en-US"/>
          </a:p>
        </p:txBody>
      </p:sp>
      <p:sp>
        <p:nvSpPr>
          <p:cNvPr id="5" name="Footer Placeholder 4">
            <a:extLst>
              <a:ext uri="{FF2B5EF4-FFF2-40B4-BE49-F238E27FC236}">
                <a16:creationId xmlns:a16="http://schemas.microsoft.com/office/drawing/2014/main" id="{27C5148B-B082-2F4F-BD75-BC83903715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DED8F4-9715-1540-A62B-563D53FE4F68}"/>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90937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A6113-82C5-104F-A938-3714AFA256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4D0D9C-B58C-904B-93E9-416E6B5F9EF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260CFD-01FC-294A-9390-08D3998F305E}"/>
              </a:ext>
            </a:extLst>
          </p:cNvPr>
          <p:cNvSpPr>
            <a:spLocks noGrp="1"/>
          </p:cNvSpPr>
          <p:nvPr>
            <p:ph type="dt" sz="half" idx="10"/>
          </p:nvPr>
        </p:nvSpPr>
        <p:spPr/>
        <p:txBody>
          <a:bodyPr/>
          <a:lstStyle/>
          <a:p>
            <a:fld id="{B26F974F-2525-0A40-B95A-F4CA8C145669}" type="datetimeFigureOut">
              <a:rPr lang="en-US" smtClean="0"/>
              <a:t>12-Nov-21</a:t>
            </a:fld>
            <a:endParaRPr lang="en-US"/>
          </a:p>
        </p:txBody>
      </p:sp>
      <p:sp>
        <p:nvSpPr>
          <p:cNvPr id="5" name="Footer Placeholder 4">
            <a:extLst>
              <a:ext uri="{FF2B5EF4-FFF2-40B4-BE49-F238E27FC236}">
                <a16:creationId xmlns:a16="http://schemas.microsoft.com/office/drawing/2014/main" id="{1BD94CA6-A76E-A241-86EA-DA88BC0F9B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56A29B-AB4C-2043-8859-6AF377CF5D6E}"/>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3071284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CA0DA-31EF-1745-A3E6-8205F514FD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7EEC6D-4862-744B-8AE6-0CFD182363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B6E4623-55BE-A249-9C89-271847C74250}"/>
              </a:ext>
            </a:extLst>
          </p:cNvPr>
          <p:cNvSpPr>
            <a:spLocks noGrp="1"/>
          </p:cNvSpPr>
          <p:nvPr>
            <p:ph type="dt" sz="half" idx="10"/>
          </p:nvPr>
        </p:nvSpPr>
        <p:spPr/>
        <p:txBody>
          <a:bodyPr/>
          <a:lstStyle/>
          <a:p>
            <a:fld id="{B26F974F-2525-0A40-B95A-F4CA8C145669}" type="datetimeFigureOut">
              <a:rPr lang="en-US" smtClean="0"/>
              <a:t>12-Nov-21</a:t>
            </a:fld>
            <a:endParaRPr lang="en-US"/>
          </a:p>
        </p:txBody>
      </p:sp>
      <p:sp>
        <p:nvSpPr>
          <p:cNvPr id="5" name="Footer Placeholder 4">
            <a:extLst>
              <a:ext uri="{FF2B5EF4-FFF2-40B4-BE49-F238E27FC236}">
                <a16:creationId xmlns:a16="http://schemas.microsoft.com/office/drawing/2014/main" id="{2CA84D5D-A446-5B44-8B19-BA9665DA89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071738-F973-7249-B1F3-01672978E302}"/>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2406802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BEFEB-1640-0B43-87E3-BE5F2A429A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87D600-B19C-AE4A-AA60-A85BB1FA9C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666F1C-8C48-A241-A590-2C8FAA3016B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9070CA-C3C9-9141-B7E7-9E20C199CF3D}"/>
              </a:ext>
            </a:extLst>
          </p:cNvPr>
          <p:cNvSpPr>
            <a:spLocks noGrp="1"/>
          </p:cNvSpPr>
          <p:nvPr>
            <p:ph type="dt" sz="half" idx="10"/>
          </p:nvPr>
        </p:nvSpPr>
        <p:spPr/>
        <p:txBody>
          <a:bodyPr/>
          <a:lstStyle/>
          <a:p>
            <a:fld id="{B26F974F-2525-0A40-B95A-F4CA8C145669}" type="datetimeFigureOut">
              <a:rPr lang="en-US" smtClean="0"/>
              <a:t>12-Nov-21</a:t>
            </a:fld>
            <a:endParaRPr lang="en-US"/>
          </a:p>
        </p:txBody>
      </p:sp>
      <p:sp>
        <p:nvSpPr>
          <p:cNvPr id="6" name="Footer Placeholder 5">
            <a:extLst>
              <a:ext uri="{FF2B5EF4-FFF2-40B4-BE49-F238E27FC236}">
                <a16:creationId xmlns:a16="http://schemas.microsoft.com/office/drawing/2014/main" id="{099C8179-3703-2744-A67D-5B62C27CCF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A748BB-3F84-FF4E-833C-6B0A6CBFD416}"/>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3917380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74B0A-BE4F-C044-B760-9200E2421DB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639F64-E818-5A48-AF2B-46D1FC016C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9BAB14C-2A86-1049-9A86-A23749E7F0F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956613-EFCF-134D-AD23-8E8C2123C6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F38A8E-56D7-0746-8D5B-97359A51FD4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6F0704-7A4A-7044-BF8F-8ED79C7C5873}"/>
              </a:ext>
            </a:extLst>
          </p:cNvPr>
          <p:cNvSpPr>
            <a:spLocks noGrp="1"/>
          </p:cNvSpPr>
          <p:nvPr>
            <p:ph type="dt" sz="half" idx="10"/>
          </p:nvPr>
        </p:nvSpPr>
        <p:spPr/>
        <p:txBody>
          <a:bodyPr/>
          <a:lstStyle/>
          <a:p>
            <a:fld id="{B26F974F-2525-0A40-B95A-F4CA8C145669}" type="datetimeFigureOut">
              <a:rPr lang="en-US" smtClean="0"/>
              <a:t>12-Nov-21</a:t>
            </a:fld>
            <a:endParaRPr lang="en-US"/>
          </a:p>
        </p:txBody>
      </p:sp>
      <p:sp>
        <p:nvSpPr>
          <p:cNvPr id="8" name="Footer Placeholder 7">
            <a:extLst>
              <a:ext uri="{FF2B5EF4-FFF2-40B4-BE49-F238E27FC236}">
                <a16:creationId xmlns:a16="http://schemas.microsoft.com/office/drawing/2014/main" id="{60221B3A-3BC3-9D4D-92A1-AF0FD9130C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37D53A-4425-4941-BCE5-76A66FF99EB4}"/>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4002820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96DDD-8F02-0946-B64E-EF3E187876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92E259-191E-3C43-A236-D56CC337863A}"/>
              </a:ext>
            </a:extLst>
          </p:cNvPr>
          <p:cNvSpPr>
            <a:spLocks noGrp="1"/>
          </p:cNvSpPr>
          <p:nvPr>
            <p:ph type="dt" sz="half" idx="10"/>
          </p:nvPr>
        </p:nvSpPr>
        <p:spPr/>
        <p:txBody>
          <a:bodyPr/>
          <a:lstStyle/>
          <a:p>
            <a:fld id="{B26F974F-2525-0A40-B95A-F4CA8C145669}" type="datetimeFigureOut">
              <a:rPr lang="en-US" smtClean="0"/>
              <a:t>12-Nov-21</a:t>
            </a:fld>
            <a:endParaRPr lang="en-US"/>
          </a:p>
        </p:txBody>
      </p:sp>
      <p:sp>
        <p:nvSpPr>
          <p:cNvPr id="4" name="Footer Placeholder 3">
            <a:extLst>
              <a:ext uri="{FF2B5EF4-FFF2-40B4-BE49-F238E27FC236}">
                <a16:creationId xmlns:a16="http://schemas.microsoft.com/office/drawing/2014/main" id="{47F1D610-8E1B-CE4F-87C5-9D402CB12B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9F6BC4-32CA-D446-B570-A98342CD36DC}"/>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3491449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CEB0C6-E0BB-8A47-BE68-2F5712426EC6}"/>
              </a:ext>
            </a:extLst>
          </p:cNvPr>
          <p:cNvSpPr>
            <a:spLocks noGrp="1"/>
          </p:cNvSpPr>
          <p:nvPr>
            <p:ph type="dt" sz="half" idx="10"/>
          </p:nvPr>
        </p:nvSpPr>
        <p:spPr/>
        <p:txBody>
          <a:bodyPr/>
          <a:lstStyle/>
          <a:p>
            <a:fld id="{B26F974F-2525-0A40-B95A-F4CA8C145669}" type="datetimeFigureOut">
              <a:rPr lang="en-US" smtClean="0"/>
              <a:t>12-Nov-21</a:t>
            </a:fld>
            <a:endParaRPr lang="en-US"/>
          </a:p>
        </p:txBody>
      </p:sp>
      <p:sp>
        <p:nvSpPr>
          <p:cNvPr id="3" name="Footer Placeholder 2">
            <a:extLst>
              <a:ext uri="{FF2B5EF4-FFF2-40B4-BE49-F238E27FC236}">
                <a16:creationId xmlns:a16="http://schemas.microsoft.com/office/drawing/2014/main" id="{A284063C-DD4A-8441-A0CB-0FA7159801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2DB03CF-9067-2441-A5F4-237D4FB6D4A7}"/>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2172849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19B86-5D7C-474C-8AE0-2C9995626A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F24E13-8777-9F46-99AE-6370A8D233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60D7ED-19B7-554B-8D00-ADF80076D7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936C174-4CD3-DC45-8BF6-28F2D2935E81}"/>
              </a:ext>
            </a:extLst>
          </p:cNvPr>
          <p:cNvSpPr>
            <a:spLocks noGrp="1"/>
          </p:cNvSpPr>
          <p:nvPr>
            <p:ph type="dt" sz="half" idx="10"/>
          </p:nvPr>
        </p:nvSpPr>
        <p:spPr/>
        <p:txBody>
          <a:bodyPr/>
          <a:lstStyle/>
          <a:p>
            <a:fld id="{B26F974F-2525-0A40-B95A-F4CA8C145669}" type="datetimeFigureOut">
              <a:rPr lang="en-US" smtClean="0"/>
              <a:t>12-Nov-21</a:t>
            </a:fld>
            <a:endParaRPr lang="en-US"/>
          </a:p>
        </p:txBody>
      </p:sp>
      <p:sp>
        <p:nvSpPr>
          <p:cNvPr id="6" name="Footer Placeholder 5">
            <a:extLst>
              <a:ext uri="{FF2B5EF4-FFF2-40B4-BE49-F238E27FC236}">
                <a16:creationId xmlns:a16="http://schemas.microsoft.com/office/drawing/2014/main" id="{9E11D2AB-7A6B-F94E-B9D9-A62721EECE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61A0F9-85A4-554E-AB86-7F7561F0E48D}"/>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3488165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82AAB-5D8F-4A40-9C69-E987437EC8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EFD680-1B8D-274A-A1B6-CB778E635D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BFEEEE-E0AB-0246-AEB8-D57B9EE019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8B3FE2B-E060-044C-B7CF-4E3733E0F64E}"/>
              </a:ext>
            </a:extLst>
          </p:cNvPr>
          <p:cNvSpPr>
            <a:spLocks noGrp="1"/>
          </p:cNvSpPr>
          <p:nvPr>
            <p:ph type="dt" sz="half" idx="10"/>
          </p:nvPr>
        </p:nvSpPr>
        <p:spPr/>
        <p:txBody>
          <a:bodyPr/>
          <a:lstStyle/>
          <a:p>
            <a:fld id="{B26F974F-2525-0A40-B95A-F4CA8C145669}" type="datetimeFigureOut">
              <a:rPr lang="en-US" smtClean="0"/>
              <a:t>12-Nov-21</a:t>
            </a:fld>
            <a:endParaRPr lang="en-US"/>
          </a:p>
        </p:txBody>
      </p:sp>
      <p:sp>
        <p:nvSpPr>
          <p:cNvPr id="6" name="Footer Placeholder 5">
            <a:extLst>
              <a:ext uri="{FF2B5EF4-FFF2-40B4-BE49-F238E27FC236}">
                <a16:creationId xmlns:a16="http://schemas.microsoft.com/office/drawing/2014/main" id="{9AE5D3D4-EB04-0443-AD2A-784E3ECC6E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FD505-682A-2943-9FCB-9D792DA8A6CA}"/>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45933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C261FF-6EF1-EE4E-9FB6-C6D1CB1D9E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F545B3-AE0C-DC4A-93A4-9650AAB917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0C55E5-B33D-2442-9D10-4D36EC599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F974F-2525-0A40-B95A-F4CA8C145669}" type="datetimeFigureOut">
              <a:rPr lang="en-US" smtClean="0"/>
              <a:t>12-Nov-21</a:t>
            </a:fld>
            <a:endParaRPr lang="en-US"/>
          </a:p>
        </p:txBody>
      </p:sp>
      <p:sp>
        <p:nvSpPr>
          <p:cNvPr id="5" name="Footer Placeholder 4">
            <a:extLst>
              <a:ext uri="{FF2B5EF4-FFF2-40B4-BE49-F238E27FC236}">
                <a16:creationId xmlns:a16="http://schemas.microsoft.com/office/drawing/2014/main" id="{901D2AD4-BB5D-0B4E-A1CA-ECA1BBF50A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765772-D220-DA4A-B827-D9721C3759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CD85CF-5D85-C048-971A-0E324BE92D32}" type="slidenum">
              <a:rPr lang="en-US" smtClean="0"/>
              <a:t>‹#›</a:t>
            </a:fld>
            <a:endParaRPr lang="en-US"/>
          </a:p>
        </p:txBody>
      </p:sp>
    </p:spTree>
    <p:extLst>
      <p:ext uri="{BB962C8B-B14F-4D97-AF65-F5344CB8AC3E}">
        <p14:creationId xmlns:p14="http://schemas.microsoft.com/office/powerpoint/2010/main" val="2580090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0975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C1FA-91E3-4A47-B9E0-5DE36057BDDB}"/>
              </a:ext>
            </a:extLst>
          </p:cNvPr>
          <p:cNvSpPr>
            <a:spLocks noGrp="1"/>
          </p:cNvSpPr>
          <p:nvPr>
            <p:ph type="title"/>
          </p:nvPr>
        </p:nvSpPr>
        <p:spPr>
          <a:xfrm>
            <a:off x="838200" y="921261"/>
            <a:ext cx="9053945" cy="1009651"/>
          </a:xfrm>
        </p:spPr>
        <p:txBody>
          <a:bodyPr>
            <a:noAutofit/>
          </a:bodyPr>
          <a:lstStyle/>
          <a:p>
            <a:r>
              <a:rPr lang="en-US" sz="3600" dirty="0"/>
              <a:t>2020 legal reform and the questions of monitoring </a:t>
            </a:r>
            <a:endParaRPr lang="is-IS" sz="3600" dirty="0"/>
          </a:p>
        </p:txBody>
      </p:sp>
      <p:sp>
        <p:nvSpPr>
          <p:cNvPr id="3" name="Content Placeholder 2">
            <a:extLst>
              <a:ext uri="{FF2B5EF4-FFF2-40B4-BE49-F238E27FC236}">
                <a16:creationId xmlns:a16="http://schemas.microsoft.com/office/drawing/2014/main" id="{6A16D242-4B8B-4339-972F-FFBCEE1D7A96}"/>
              </a:ext>
            </a:extLst>
          </p:cNvPr>
          <p:cNvSpPr>
            <a:spLocks noGrp="1"/>
          </p:cNvSpPr>
          <p:nvPr>
            <p:ph idx="1"/>
          </p:nvPr>
        </p:nvSpPr>
        <p:spPr>
          <a:xfrm>
            <a:off x="838200" y="2407516"/>
            <a:ext cx="10167851" cy="2796251"/>
          </a:xfrm>
        </p:spPr>
        <p:txBody>
          <a:bodyPr>
            <a:normAutofit/>
          </a:bodyPr>
          <a:lstStyle/>
          <a:p>
            <a:r>
              <a:rPr lang="en-US" dirty="0">
                <a:effectLst/>
                <a:latin typeface="Calibri" panose="020F0502020204030204" pitchFamily="34" charset="0"/>
                <a:ea typeface="Calibri" panose="020F0502020204030204" pitchFamily="34" charset="0"/>
                <a:cs typeface="Arial" panose="020B0604020202020204" pitchFamily="34" charset="0"/>
              </a:rPr>
              <a:t>Article 8 - Equal pay confirmation</a:t>
            </a:r>
          </a:p>
          <a:p>
            <a:pPr lvl="1"/>
            <a:r>
              <a:rPr lang="en-US" dirty="0">
                <a:effectLst/>
                <a:latin typeface="Calibri" panose="020F0502020204030204" pitchFamily="34" charset="0"/>
                <a:ea typeface="Calibri" panose="020F0502020204030204" pitchFamily="34" charset="0"/>
                <a:cs typeface="Arial" panose="020B0604020202020204" pitchFamily="34" charset="0"/>
              </a:rPr>
              <a:t>The company’s or institution’s equal pay policy</a:t>
            </a:r>
          </a:p>
          <a:p>
            <a:pPr lvl="1"/>
            <a:r>
              <a:rPr lang="en-US" dirty="0">
                <a:effectLst/>
                <a:latin typeface="Calibri" panose="020F0502020204030204" pitchFamily="34" charset="0"/>
                <a:ea typeface="Calibri" panose="020F0502020204030204" pitchFamily="34" charset="0"/>
                <a:cs typeface="Arial" panose="020B0604020202020204" pitchFamily="34" charset="0"/>
              </a:rPr>
              <a:t>company’s or institution’s job classification</a:t>
            </a:r>
          </a:p>
          <a:p>
            <a:pPr lvl="1"/>
            <a:r>
              <a:rPr lang="en-US" dirty="0">
                <a:effectLst/>
                <a:latin typeface="Calibri" panose="020F0502020204030204" pitchFamily="34" charset="0"/>
                <a:ea typeface="Calibri" panose="020F0502020204030204" pitchFamily="34" charset="0"/>
                <a:cs typeface="Arial" panose="020B0604020202020204" pitchFamily="34" charset="0"/>
              </a:rPr>
              <a:t>pay analysis based on the job classification</a:t>
            </a:r>
          </a:p>
          <a:p>
            <a:pPr lvl="1"/>
            <a:r>
              <a:rPr lang="en-US" dirty="0">
                <a:effectLst/>
                <a:latin typeface="Calibri" panose="020F0502020204030204" pitchFamily="34" charset="0"/>
                <a:ea typeface="Calibri" panose="020F0502020204030204" pitchFamily="34" charset="0"/>
                <a:cs typeface="Arial" panose="020B0604020202020204" pitchFamily="34" charset="0"/>
              </a:rPr>
              <a:t>A plan on improvements, when applicable</a:t>
            </a:r>
          </a:p>
          <a:p>
            <a:pPr marL="0" indent="0">
              <a:buNone/>
            </a:pPr>
            <a:endParaRPr lang="en-GB" sz="2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40296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C1FA-91E3-4A47-B9E0-5DE36057BDDB}"/>
              </a:ext>
            </a:extLst>
          </p:cNvPr>
          <p:cNvSpPr>
            <a:spLocks noGrp="1"/>
          </p:cNvSpPr>
          <p:nvPr>
            <p:ph type="title"/>
          </p:nvPr>
        </p:nvSpPr>
        <p:spPr>
          <a:xfrm>
            <a:off x="838200" y="921261"/>
            <a:ext cx="9053945" cy="1009651"/>
          </a:xfrm>
        </p:spPr>
        <p:txBody>
          <a:bodyPr>
            <a:noAutofit/>
          </a:bodyPr>
          <a:lstStyle/>
          <a:p>
            <a:r>
              <a:rPr lang="en-US" sz="3600" dirty="0"/>
              <a:t>2020 legal reform and the questions of monitoring </a:t>
            </a:r>
            <a:endParaRPr lang="is-IS" sz="3600" dirty="0"/>
          </a:p>
        </p:txBody>
      </p:sp>
      <p:sp>
        <p:nvSpPr>
          <p:cNvPr id="3" name="Content Placeholder 2">
            <a:extLst>
              <a:ext uri="{FF2B5EF4-FFF2-40B4-BE49-F238E27FC236}">
                <a16:creationId xmlns:a16="http://schemas.microsoft.com/office/drawing/2014/main" id="{6A16D242-4B8B-4339-972F-FFBCEE1D7A96}"/>
              </a:ext>
            </a:extLst>
          </p:cNvPr>
          <p:cNvSpPr>
            <a:spLocks noGrp="1"/>
          </p:cNvSpPr>
          <p:nvPr>
            <p:ph idx="1"/>
          </p:nvPr>
        </p:nvSpPr>
        <p:spPr>
          <a:xfrm>
            <a:off x="838200" y="2407516"/>
            <a:ext cx="10167851" cy="2796251"/>
          </a:xfrm>
        </p:spPr>
        <p:txBody>
          <a:bodyPr>
            <a:normAutofit/>
          </a:bodyPr>
          <a:lstStyle/>
          <a:p>
            <a:r>
              <a:rPr lang="en-US" dirty="0">
                <a:effectLst/>
                <a:latin typeface="Calibri" panose="020F0502020204030204" pitchFamily="34" charset="0"/>
                <a:ea typeface="Calibri" panose="020F0502020204030204" pitchFamily="34" charset="0"/>
                <a:cs typeface="Arial" panose="020B0604020202020204" pitchFamily="34" charset="0"/>
              </a:rPr>
              <a:t>Article 9 - The Directorate of Equality’s administration in connection with equal pay certification and equal pay confirmation</a:t>
            </a:r>
          </a:p>
          <a:p>
            <a:pPr lvl="1"/>
            <a:r>
              <a:rPr lang="en-US" dirty="0">
                <a:effectLst/>
                <a:latin typeface="Calibri" panose="020F0502020204030204" pitchFamily="34" charset="0"/>
                <a:ea typeface="Calibri" panose="020F0502020204030204" pitchFamily="34" charset="0"/>
                <a:cs typeface="Arial" panose="020B0604020202020204" pitchFamily="34" charset="0"/>
              </a:rPr>
              <a:t>Directorate of Equality shall grant the company or institution the Equal Pay Symbol for equal pay certification, which is valid for the same length of time as the certification</a:t>
            </a:r>
          </a:p>
          <a:p>
            <a:pPr marL="0" indent="0">
              <a:buNone/>
            </a:pPr>
            <a:endParaRPr lang="en-GB" sz="2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74101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83F25-6494-414A-A7F6-026BE37B2BEC}"/>
              </a:ext>
            </a:extLst>
          </p:cNvPr>
          <p:cNvSpPr>
            <a:spLocks noGrp="1"/>
          </p:cNvSpPr>
          <p:nvPr>
            <p:ph type="title"/>
          </p:nvPr>
        </p:nvSpPr>
        <p:spPr>
          <a:xfrm>
            <a:off x="878540" y="2624230"/>
            <a:ext cx="10515600" cy="1325563"/>
          </a:xfrm>
        </p:spPr>
        <p:txBody>
          <a:bodyPr/>
          <a:lstStyle/>
          <a:p>
            <a:pPr algn="ctr"/>
            <a:r>
              <a:rPr lang="en-US" dirty="0"/>
              <a:t>-    The standard monitoring</a:t>
            </a:r>
          </a:p>
        </p:txBody>
      </p:sp>
    </p:spTree>
    <p:extLst>
      <p:ext uri="{BB962C8B-B14F-4D97-AF65-F5344CB8AC3E}">
        <p14:creationId xmlns:p14="http://schemas.microsoft.com/office/powerpoint/2010/main" val="1011618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C1FA-91E3-4A47-B9E0-5DE36057BDDB}"/>
              </a:ext>
            </a:extLst>
          </p:cNvPr>
          <p:cNvSpPr>
            <a:spLocks noGrp="1"/>
          </p:cNvSpPr>
          <p:nvPr>
            <p:ph type="title"/>
          </p:nvPr>
        </p:nvSpPr>
        <p:spPr>
          <a:xfrm>
            <a:off x="838200" y="921261"/>
            <a:ext cx="9053945" cy="1009651"/>
          </a:xfrm>
        </p:spPr>
        <p:txBody>
          <a:bodyPr>
            <a:noAutofit/>
          </a:bodyPr>
          <a:lstStyle/>
          <a:p>
            <a:r>
              <a:rPr lang="en-US" sz="3600" dirty="0"/>
              <a:t>Brief history</a:t>
            </a:r>
            <a:endParaRPr lang="is-IS" sz="3600" dirty="0"/>
          </a:p>
        </p:txBody>
      </p:sp>
      <p:sp>
        <p:nvSpPr>
          <p:cNvPr id="3" name="Content Placeholder 2">
            <a:extLst>
              <a:ext uri="{FF2B5EF4-FFF2-40B4-BE49-F238E27FC236}">
                <a16:creationId xmlns:a16="http://schemas.microsoft.com/office/drawing/2014/main" id="{6A16D242-4B8B-4339-972F-FFBCEE1D7A96}"/>
              </a:ext>
            </a:extLst>
          </p:cNvPr>
          <p:cNvSpPr>
            <a:spLocks noGrp="1"/>
          </p:cNvSpPr>
          <p:nvPr>
            <p:ph idx="1"/>
          </p:nvPr>
        </p:nvSpPr>
        <p:spPr>
          <a:xfrm>
            <a:off x="838200" y="2407517"/>
            <a:ext cx="10167851" cy="1954934"/>
          </a:xfrm>
        </p:spPr>
        <p:txBody>
          <a:bodyPr>
            <a:normAutofit/>
          </a:bodyPr>
          <a:lstStyle/>
          <a:p>
            <a:r>
              <a:rPr lang="en-US" sz="2400" dirty="0"/>
              <a:t>First legislation on equal pay is from 1961</a:t>
            </a:r>
          </a:p>
          <a:p>
            <a:r>
              <a:rPr lang="en-US" sz="2400" dirty="0"/>
              <a:t>First equality legislation from the year 1976 </a:t>
            </a:r>
          </a:p>
          <a:p>
            <a:r>
              <a:rPr lang="en-US" sz="2400" dirty="0"/>
              <a:t>2008 saw the introduction of interim provisions stating the objective for an optional (non-compulsory) “system for equal pay”</a:t>
            </a:r>
          </a:p>
        </p:txBody>
      </p:sp>
    </p:spTree>
    <p:extLst>
      <p:ext uri="{BB962C8B-B14F-4D97-AF65-F5344CB8AC3E}">
        <p14:creationId xmlns:p14="http://schemas.microsoft.com/office/powerpoint/2010/main" val="236643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C1FA-91E3-4A47-B9E0-5DE36057BDDB}"/>
              </a:ext>
            </a:extLst>
          </p:cNvPr>
          <p:cNvSpPr>
            <a:spLocks noGrp="1"/>
          </p:cNvSpPr>
          <p:nvPr>
            <p:ph type="title"/>
          </p:nvPr>
        </p:nvSpPr>
        <p:spPr>
          <a:xfrm>
            <a:off x="838200" y="921261"/>
            <a:ext cx="9053945" cy="1009651"/>
          </a:xfrm>
        </p:spPr>
        <p:txBody>
          <a:bodyPr>
            <a:noAutofit/>
          </a:bodyPr>
          <a:lstStyle/>
          <a:p>
            <a:r>
              <a:rPr lang="en-US" sz="3600" dirty="0"/>
              <a:t>Equality plans </a:t>
            </a:r>
            <a:endParaRPr lang="is-IS" sz="3600" dirty="0"/>
          </a:p>
        </p:txBody>
      </p:sp>
      <p:sp>
        <p:nvSpPr>
          <p:cNvPr id="3" name="Content Placeholder 2">
            <a:extLst>
              <a:ext uri="{FF2B5EF4-FFF2-40B4-BE49-F238E27FC236}">
                <a16:creationId xmlns:a16="http://schemas.microsoft.com/office/drawing/2014/main" id="{6A16D242-4B8B-4339-972F-FFBCEE1D7A96}"/>
              </a:ext>
            </a:extLst>
          </p:cNvPr>
          <p:cNvSpPr>
            <a:spLocks noGrp="1"/>
          </p:cNvSpPr>
          <p:nvPr>
            <p:ph idx="1"/>
          </p:nvPr>
        </p:nvSpPr>
        <p:spPr>
          <a:xfrm>
            <a:off x="838200" y="2407516"/>
            <a:ext cx="10167851" cy="2796251"/>
          </a:xfrm>
        </p:spPr>
        <p:txBody>
          <a:bodyPr>
            <a:normAutofit/>
          </a:bodyPr>
          <a:lstStyle/>
          <a:p>
            <a:r>
              <a:rPr lang="en-US" dirty="0"/>
              <a:t>Companies and institutions with 25 or more employees in principle per annum shall set themselves a gender equality plan or mainstream gender equality perspectives into their personnel policy.</a:t>
            </a:r>
          </a:p>
          <a:p>
            <a:pPr lvl="1"/>
            <a:r>
              <a:rPr lang="en-US" dirty="0"/>
              <a:t>Shall provide the Directorate of Equality with a copy of their gender equality plan, or their personnel policy if they do not have a gender equality plan, together with their implementation plan</a:t>
            </a:r>
            <a:endParaRPr lang="is-IS" dirty="0"/>
          </a:p>
          <a:p>
            <a:endParaRPr lang="is-IS" sz="2400" dirty="0"/>
          </a:p>
        </p:txBody>
      </p:sp>
    </p:spTree>
    <p:extLst>
      <p:ext uri="{BB962C8B-B14F-4D97-AF65-F5344CB8AC3E}">
        <p14:creationId xmlns:p14="http://schemas.microsoft.com/office/powerpoint/2010/main" val="3271324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C1FA-91E3-4A47-B9E0-5DE36057BDDB}"/>
              </a:ext>
            </a:extLst>
          </p:cNvPr>
          <p:cNvSpPr>
            <a:spLocks noGrp="1"/>
          </p:cNvSpPr>
          <p:nvPr>
            <p:ph type="title"/>
          </p:nvPr>
        </p:nvSpPr>
        <p:spPr>
          <a:xfrm>
            <a:off x="838200" y="921261"/>
            <a:ext cx="9053945" cy="1009651"/>
          </a:xfrm>
        </p:spPr>
        <p:txBody>
          <a:bodyPr>
            <a:noAutofit/>
          </a:bodyPr>
          <a:lstStyle/>
          <a:p>
            <a:r>
              <a:rPr lang="en-US" sz="3600" dirty="0"/>
              <a:t>Equality plans </a:t>
            </a:r>
            <a:endParaRPr lang="is-IS" sz="3600" dirty="0"/>
          </a:p>
        </p:txBody>
      </p:sp>
      <p:sp>
        <p:nvSpPr>
          <p:cNvPr id="3" name="Content Placeholder 2">
            <a:extLst>
              <a:ext uri="{FF2B5EF4-FFF2-40B4-BE49-F238E27FC236}">
                <a16:creationId xmlns:a16="http://schemas.microsoft.com/office/drawing/2014/main" id="{6A16D242-4B8B-4339-972F-FFBCEE1D7A96}"/>
              </a:ext>
            </a:extLst>
          </p:cNvPr>
          <p:cNvSpPr>
            <a:spLocks noGrp="1"/>
          </p:cNvSpPr>
          <p:nvPr>
            <p:ph idx="1"/>
          </p:nvPr>
        </p:nvSpPr>
        <p:spPr>
          <a:xfrm>
            <a:off x="838200" y="2407516"/>
            <a:ext cx="10167851" cy="2796251"/>
          </a:xfrm>
        </p:spPr>
        <p:txBody>
          <a:bodyPr>
            <a:normAutofit/>
          </a:bodyPr>
          <a:lstStyle/>
          <a:p>
            <a:pPr lvl="1"/>
            <a:r>
              <a:rPr lang="en-US" dirty="0"/>
              <a:t>General provision regarding pay equality</a:t>
            </a:r>
          </a:p>
          <a:p>
            <a:pPr marL="914400" lvl="2" indent="0">
              <a:buNone/>
            </a:pPr>
            <a:r>
              <a:rPr lang="en-US" sz="1800" dirty="0"/>
              <a:t>“Equal pay” means that pay shall be determined in the same manner for all persons regardless of gender. </a:t>
            </a:r>
            <a:endParaRPr lang="en-US" sz="2000" dirty="0"/>
          </a:p>
          <a:p>
            <a:pPr lvl="1"/>
            <a:r>
              <a:rPr lang="en-US" dirty="0"/>
              <a:t>Vacancies, vocational training, retraining and continuing education</a:t>
            </a:r>
          </a:p>
          <a:p>
            <a:pPr lvl="2"/>
            <a:r>
              <a:rPr lang="en-US" dirty="0"/>
              <a:t>Vacant positions that are open for application shall be equally accessible to women, men and persons whose gender is registered as neutral in Registers Iceland</a:t>
            </a:r>
            <a:br>
              <a:rPr lang="en-US" dirty="0"/>
            </a:br>
            <a:br>
              <a:rPr lang="en-US" sz="1200" dirty="0"/>
            </a:br>
            <a:endParaRPr lang="en-US" sz="1600" dirty="0"/>
          </a:p>
        </p:txBody>
      </p:sp>
    </p:spTree>
    <p:extLst>
      <p:ext uri="{BB962C8B-B14F-4D97-AF65-F5344CB8AC3E}">
        <p14:creationId xmlns:p14="http://schemas.microsoft.com/office/powerpoint/2010/main" val="3662341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C1FA-91E3-4A47-B9E0-5DE36057BDDB}"/>
              </a:ext>
            </a:extLst>
          </p:cNvPr>
          <p:cNvSpPr>
            <a:spLocks noGrp="1"/>
          </p:cNvSpPr>
          <p:nvPr>
            <p:ph type="title"/>
          </p:nvPr>
        </p:nvSpPr>
        <p:spPr>
          <a:xfrm>
            <a:off x="838200" y="921261"/>
            <a:ext cx="9053945" cy="1009651"/>
          </a:xfrm>
        </p:spPr>
        <p:txBody>
          <a:bodyPr>
            <a:noAutofit/>
          </a:bodyPr>
          <a:lstStyle/>
          <a:p>
            <a:r>
              <a:rPr lang="en-US" sz="3600" dirty="0"/>
              <a:t>Equality plans </a:t>
            </a:r>
            <a:endParaRPr lang="is-IS" sz="3600" dirty="0"/>
          </a:p>
        </p:txBody>
      </p:sp>
      <p:sp>
        <p:nvSpPr>
          <p:cNvPr id="3" name="Content Placeholder 2">
            <a:extLst>
              <a:ext uri="{FF2B5EF4-FFF2-40B4-BE49-F238E27FC236}">
                <a16:creationId xmlns:a16="http://schemas.microsoft.com/office/drawing/2014/main" id="{6A16D242-4B8B-4339-972F-FFBCEE1D7A96}"/>
              </a:ext>
            </a:extLst>
          </p:cNvPr>
          <p:cNvSpPr>
            <a:spLocks noGrp="1"/>
          </p:cNvSpPr>
          <p:nvPr>
            <p:ph idx="1"/>
          </p:nvPr>
        </p:nvSpPr>
        <p:spPr>
          <a:xfrm>
            <a:off x="838200" y="2407516"/>
            <a:ext cx="10167851" cy="2796251"/>
          </a:xfrm>
        </p:spPr>
        <p:txBody>
          <a:bodyPr>
            <a:normAutofit/>
          </a:bodyPr>
          <a:lstStyle/>
          <a:p>
            <a:r>
              <a:rPr lang="en-US" sz="2400" dirty="0"/>
              <a:t>Reconciliation of work and family life</a:t>
            </a:r>
            <a:endParaRPr lang="is-IS" sz="2400" dirty="0"/>
          </a:p>
          <a:p>
            <a:pPr lvl="1"/>
            <a:r>
              <a:rPr lang="en-US" sz="2000" dirty="0"/>
              <a:t>enable their employees to reconcile their professional obligations and family responsibilities, irrespective of gender. Such measures shall, inter alia, be aimed at increasing flexibility… </a:t>
            </a:r>
          </a:p>
          <a:p>
            <a:r>
              <a:rPr lang="en-US" sz="2400" dirty="0"/>
              <a:t>Gender-based violence, gender-based harassment and sexual harassment</a:t>
            </a:r>
          </a:p>
          <a:p>
            <a:pPr lvl="1"/>
            <a:r>
              <a:rPr lang="en-US" sz="2000" dirty="0"/>
              <a:t>measures to protect their employees, students and clients from gender-based violence, gender-based harassment or sexual harassment in the workplace </a:t>
            </a:r>
            <a:r>
              <a:rPr lang="en-US" sz="2000" dirty="0" err="1"/>
              <a:t>orinstitution</a:t>
            </a:r>
            <a:r>
              <a:rPr lang="en-US" sz="2000" dirty="0"/>
              <a:t>, social activities or schools</a:t>
            </a:r>
          </a:p>
        </p:txBody>
      </p:sp>
    </p:spTree>
    <p:extLst>
      <p:ext uri="{BB962C8B-B14F-4D97-AF65-F5344CB8AC3E}">
        <p14:creationId xmlns:p14="http://schemas.microsoft.com/office/powerpoint/2010/main" val="126936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C1FA-91E3-4A47-B9E0-5DE36057BDDB}"/>
              </a:ext>
            </a:extLst>
          </p:cNvPr>
          <p:cNvSpPr>
            <a:spLocks noGrp="1"/>
          </p:cNvSpPr>
          <p:nvPr>
            <p:ph type="title"/>
          </p:nvPr>
        </p:nvSpPr>
        <p:spPr>
          <a:xfrm>
            <a:off x="838200" y="921261"/>
            <a:ext cx="9053945" cy="1009651"/>
          </a:xfrm>
        </p:spPr>
        <p:txBody>
          <a:bodyPr>
            <a:noAutofit/>
          </a:bodyPr>
          <a:lstStyle/>
          <a:p>
            <a:r>
              <a:rPr lang="en-US" sz="3600" dirty="0"/>
              <a:t>Equal Pay Standard:</a:t>
            </a:r>
            <a:endParaRPr lang="is-IS" sz="3600" dirty="0"/>
          </a:p>
        </p:txBody>
      </p:sp>
      <p:sp>
        <p:nvSpPr>
          <p:cNvPr id="3" name="Content Placeholder 2">
            <a:extLst>
              <a:ext uri="{FF2B5EF4-FFF2-40B4-BE49-F238E27FC236}">
                <a16:creationId xmlns:a16="http://schemas.microsoft.com/office/drawing/2014/main" id="{6A16D242-4B8B-4339-972F-FFBCEE1D7A96}"/>
              </a:ext>
            </a:extLst>
          </p:cNvPr>
          <p:cNvSpPr>
            <a:spLocks noGrp="1"/>
          </p:cNvSpPr>
          <p:nvPr>
            <p:ph idx="1"/>
          </p:nvPr>
        </p:nvSpPr>
        <p:spPr>
          <a:xfrm>
            <a:off x="838200" y="2407516"/>
            <a:ext cx="10167851" cy="2796251"/>
          </a:xfrm>
        </p:spPr>
        <p:txBody>
          <a:bodyPr>
            <a:normAutofit/>
          </a:bodyPr>
          <a:lstStyle/>
          <a:p>
            <a:r>
              <a:rPr lang="en-GB" sz="2400" dirty="0">
                <a:effectLst/>
                <a:latin typeface="Calibri" panose="020F0502020204030204" pitchFamily="34" charset="0"/>
                <a:ea typeface="Calibri" panose="020F0502020204030204" pitchFamily="34" charset="0"/>
                <a:cs typeface="Arial" panose="020B0604020202020204" pitchFamily="34" charset="0"/>
              </a:rPr>
              <a:t>From its formation in 2008 legislation until published in 2012 the objective was to develop a optional tool that would address the need for a “unbiassed decision making processes” for determining wages. </a:t>
            </a:r>
          </a:p>
          <a:p>
            <a:pPr lvl="1"/>
            <a:r>
              <a:rPr lang="en-GB" sz="1800" dirty="0">
                <a:effectLst/>
                <a:latin typeface="Calibri" panose="020F0502020204030204" pitchFamily="34" charset="0"/>
                <a:ea typeface="Calibri" panose="020F0502020204030204" pitchFamily="34" charset="0"/>
                <a:cs typeface="Arial" panose="020B0604020202020204" pitchFamily="34" charset="0"/>
              </a:rPr>
              <a:t>The thought behind optional implementation would be that it companies and organizations decide it be in their best interest from a public relations point of view to implement. </a:t>
            </a:r>
          </a:p>
          <a:p>
            <a:r>
              <a:rPr lang="en-GB" sz="2200" dirty="0">
                <a:effectLst/>
                <a:latin typeface="Calibri" panose="020F0502020204030204" pitchFamily="34" charset="0"/>
                <a:ea typeface="Calibri" panose="020F0502020204030204" pitchFamily="34" charset="0"/>
                <a:cs typeface="Arial" panose="020B0604020202020204" pitchFamily="34" charset="0"/>
              </a:rPr>
              <a:t>The role of the social partners – not fruitful</a:t>
            </a:r>
          </a:p>
        </p:txBody>
      </p:sp>
    </p:spTree>
    <p:extLst>
      <p:ext uri="{BB962C8B-B14F-4D97-AF65-F5344CB8AC3E}">
        <p14:creationId xmlns:p14="http://schemas.microsoft.com/office/powerpoint/2010/main" val="93564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C1FA-91E3-4A47-B9E0-5DE36057BDDB}"/>
              </a:ext>
            </a:extLst>
          </p:cNvPr>
          <p:cNvSpPr>
            <a:spLocks noGrp="1"/>
          </p:cNvSpPr>
          <p:nvPr>
            <p:ph type="title"/>
          </p:nvPr>
        </p:nvSpPr>
        <p:spPr>
          <a:xfrm>
            <a:off x="838200" y="921261"/>
            <a:ext cx="9053945" cy="1009651"/>
          </a:xfrm>
        </p:spPr>
        <p:txBody>
          <a:bodyPr>
            <a:noAutofit/>
          </a:bodyPr>
          <a:lstStyle/>
          <a:p>
            <a:r>
              <a:rPr lang="en-US" sz="3600" dirty="0"/>
              <a:t>2020 legal reform and the questions of monitoring </a:t>
            </a:r>
            <a:endParaRPr lang="is-IS" sz="3600" dirty="0"/>
          </a:p>
        </p:txBody>
      </p:sp>
      <p:sp>
        <p:nvSpPr>
          <p:cNvPr id="3" name="Content Placeholder 2">
            <a:extLst>
              <a:ext uri="{FF2B5EF4-FFF2-40B4-BE49-F238E27FC236}">
                <a16:creationId xmlns:a16="http://schemas.microsoft.com/office/drawing/2014/main" id="{6A16D242-4B8B-4339-972F-FFBCEE1D7A96}"/>
              </a:ext>
            </a:extLst>
          </p:cNvPr>
          <p:cNvSpPr>
            <a:spLocks noGrp="1"/>
          </p:cNvSpPr>
          <p:nvPr>
            <p:ph idx="1"/>
          </p:nvPr>
        </p:nvSpPr>
        <p:spPr>
          <a:xfrm>
            <a:off x="838200" y="2407516"/>
            <a:ext cx="10167851" cy="2796251"/>
          </a:xfrm>
        </p:spPr>
        <p:txBody>
          <a:bodyPr>
            <a:normAutofit/>
          </a:bodyPr>
          <a:lstStyle/>
          <a:p>
            <a:r>
              <a:rPr lang="en-US" dirty="0">
                <a:effectLst/>
                <a:latin typeface="Calibri" panose="020F0502020204030204" pitchFamily="34" charset="0"/>
                <a:ea typeface="Calibri" panose="020F0502020204030204" pitchFamily="34" charset="0"/>
                <a:cs typeface="Arial" panose="020B0604020202020204" pitchFamily="34" charset="0"/>
              </a:rPr>
              <a:t>Article 6 - General provision regarding pay equality</a:t>
            </a:r>
          </a:p>
          <a:p>
            <a:pPr lvl="1"/>
            <a:r>
              <a:rPr lang="en-US" dirty="0">
                <a:effectLst/>
                <a:latin typeface="Calibri" panose="020F0502020204030204" pitchFamily="34" charset="0"/>
                <a:ea typeface="Calibri" panose="020F0502020204030204" pitchFamily="34" charset="0"/>
                <a:cs typeface="Arial" panose="020B0604020202020204" pitchFamily="34" charset="0"/>
              </a:rPr>
              <a:t>Women, men and persons whose gender is registered as neutral in Registers Iceland shall be paid equal pay and enjoy equal terms of employment for the same jobs or jobs of equal value</a:t>
            </a:r>
          </a:p>
          <a:p>
            <a:pPr lvl="1"/>
            <a:r>
              <a:rPr lang="en-US" dirty="0">
                <a:effectLst/>
                <a:latin typeface="Calibri" panose="020F0502020204030204" pitchFamily="34" charset="0"/>
                <a:ea typeface="Calibri" panose="020F0502020204030204" pitchFamily="34" charset="0"/>
                <a:cs typeface="Arial" panose="020B0604020202020204" pitchFamily="34" charset="0"/>
              </a:rPr>
              <a:t>“Equal pay” means that pay shall be determined in the same manner for all persons regardless of gender</a:t>
            </a:r>
          </a:p>
          <a:p>
            <a:pPr marL="0" indent="0">
              <a:buNone/>
            </a:pPr>
            <a:endParaRPr lang="en-GB" sz="2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94919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C1FA-91E3-4A47-B9E0-5DE36057BDDB}"/>
              </a:ext>
            </a:extLst>
          </p:cNvPr>
          <p:cNvSpPr>
            <a:spLocks noGrp="1"/>
          </p:cNvSpPr>
          <p:nvPr>
            <p:ph type="title"/>
          </p:nvPr>
        </p:nvSpPr>
        <p:spPr>
          <a:xfrm>
            <a:off x="838200" y="921261"/>
            <a:ext cx="9053945" cy="1009651"/>
          </a:xfrm>
        </p:spPr>
        <p:txBody>
          <a:bodyPr>
            <a:noAutofit/>
          </a:bodyPr>
          <a:lstStyle/>
          <a:p>
            <a:r>
              <a:rPr lang="en-US" sz="3600" dirty="0"/>
              <a:t>2020 legal reform and the questions of monitoring </a:t>
            </a:r>
            <a:endParaRPr lang="is-IS" sz="3600" dirty="0"/>
          </a:p>
        </p:txBody>
      </p:sp>
      <p:sp>
        <p:nvSpPr>
          <p:cNvPr id="3" name="Content Placeholder 2">
            <a:extLst>
              <a:ext uri="{FF2B5EF4-FFF2-40B4-BE49-F238E27FC236}">
                <a16:creationId xmlns:a16="http://schemas.microsoft.com/office/drawing/2014/main" id="{6A16D242-4B8B-4339-972F-FFBCEE1D7A96}"/>
              </a:ext>
            </a:extLst>
          </p:cNvPr>
          <p:cNvSpPr>
            <a:spLocks noGrp="1"/>
          </p:cNvSpPr>
          <p:nvPr>
            <p:ph idx="1"/>
          </p:nvPr>
        </p:nvSpPr>
        <p:spPr>
          <a:xfrm>
            <a:off x="838200" y="2407516"/>
            <a:ext cx="10167851" cy="2796251"/>
          </a:xfrm>
        </p:spPr>
        <p:txBody>
          <a:bodyPr>
            <a:normAutofit/>
          </a:bodyPr>
          <a:lstStyle/>
          <a:p>
            <a:r>
              <a:rPr lang="en-US" dirty="0">
                <a:effectLst/>
                <a:latin typeface="Calibri" panose="020F0502020204030204" pitchFamily="34" charset="0"/>
                <a:ea typeface="Calibri" panose="020F0502020204030204" pitchFamily="34" charset="0"/>
                <a:cs typeface="Arial" panose="020B0604020202020204" pitchFamily="34" charset="0"/>
              </a:rPr>
              <a:t>Article 7 - Equal pay certification</a:t>
            </a:r>
          </a:p>
          <a:p>
            <a:pPr lvl="1"/>
            <a:r>
              <a:rPr lang="en-US" dirty="0">
                <a:effectLst/>
                <a:latin typeface="Calibri" panose="020F0502020204030204" pitchFamily="34" charset="0"/>
                <a:ea typeface="Calibri" panose="020F0502020204030204" pitchFamily="34" charset="0"/>
                <a:cs typeface="Arial" panose="020B0604020202020204" pitchFamily="34" charset="0"/>
              </a:rPr>
              <a:t>A company or institution with an average of 25 or more employees in principle per annum shall acquire equal pay certification</a:t>
            </a:r>
          </a:p>
          <a:p>
            <a:pPr lvl="1"/>
            <a:r>
              <a:rPr lang="en-US" dirty="0">
                <a:effectLst/>
                <a:latin typeface="Calibri" panose="020F0502020204030204" pitchFamily="34" charset="0"/>
                <a:ea typeface="Calibri" panose="020F0502020204030204" pitchFamily="34" charset="0"/>
                <a:cs typeface="Arial" panose="020B0604020202020204" pitchFamily="34" charset="0"/>
              </a:rPr>
              <a:t>Once the equal pay certification has been finalized, the certification body shall send a copy of the equal pay certificate to the Directorate of Equality</a:t>
            </a:r>
          </a:p>
          <a:p>
            <a:pPr marL="0" indent="0">
              <a:buNone/>
            </a:pPr>
            <a:endParaRPr lang="en-GB" sz="2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49424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464</TotalTime>
  <Words>549</Words>
  <Application>Microsoft Office PowerPoint</Application>
  <PresentationFormat>Widescreen</PresentationFormat>
  <Paragraphs>39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    The standard monitoring</vt:lpstr>
      <vt:lpstr>Brief history</vt:lpstr>
      <vt:lpstr>Equality plans </vt:lpstr>
      <vt:lpstr>Equality plans </vt:lpstr>
      <vt:lpstr>Equality plans </vt:lpstr>
      <vt:lpstr>Equal Pay Standard:</vt:lpstr>
      <vt:lpstr>2020 legal reform and the questions of monitoring </vt:lpstr>
      <vt:lpstr>2020 legal reform and the questions of monitoring </vt:lpstr>
      <vt:lpstr>2020 legal reform and the questions of monitoring </vt:lpstr>
      <vt:lpstr>2020 legal reform and the questions of monitoring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Tryggvi Hallgrímsson - JAFNT</cp:lastModifiedBy>
  <cp:revision>12</cp:revision>
  <cp:lastPrinted>2021-11-08T16:44:42Z</cp:lastPrinted>
  <dcterms:created xsi:type="dcterms:W3CDTF">2020-06-04T13:14:19Z</dcterms:created>
  <dcterms:modified xsi:type="dcterms:W3CDTF">2021-11-12T10:03:00Z</dcterms:modified>
</cp:coreProperties>
</file>